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4.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5.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8.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14.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15.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16.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notesSlides/notesSlide19.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6" r:id="rId2"/>
    <p:sldMasterId id="2147483678" r:id="rId3"/>
    <p:sldMasterId id="2147483680" r:id="rId4"/>
  </p:sldMasterIdLst>
  <p:notesMasterIdLst>
    <p:notesMasterId r:id="rId28"/>
  </p:notesMasterIdLst>
  <p:handoutMasterIdLst>
    <p:handoutMasterId r:id="rId29"/>
  </p:handoutMasterIdLst>
  <p:sldIdLst>
    <p:sldId id="471" r:id="rId5"/>
    <p:sldId id="472" r:id="rId6"/>
    <p:sldId id="473" r:id="rId7"/>
    <p:sldId id="586" r:id="rId8"/>
    <p:sldId id="583" r:id="rId9"/>
    <p:sldId id="560" r:id="rId10"/>
    <p:sldId id="555" r:id="rId11"/>
    <p:sldId id="565" r:id="rId12"/>
    <p:sldId id="562" r:id="rId13"/>
    <p:sldId id="588" r:id="rId14"/>
    <p:sldId id="566" r:id="rId15"/>
    <p:sldId id="587" r:id="rId16"/>
    <p:sldId id="556" r:id="rId17"/>
    <p:sldId id="590" r:id="rId18"/>
    <p:sldId id="589" r:id="rId19"/>
    <p:sldId id="568" r:id="rId20"/>
    <p:sldId id="571" r:id="rId21"/>
    <p:sldId id="591" r:id="rId22"/>
    <p:sldId id="557" r:id="rId23"/>
    <p:sldId id="572" r:id="rId24"/>
    <p:sldId id="580" r:id="rId25"/>
    <p:sldId id="573" r:id="rId26"/>
    <p:sldId id="477" r:id="rId27"/>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竹简书信风" id="{6CF7B2C8-2ABC-4188-80A7-165AF0F16349}">
          <p14:sldIdLst>
            <p14:sldId id="471"/>
            <p14:sldId id="472"/>
            <p14:sldId id="473"/>
            <p14:sldId id="586"/>
            <p14:sldId id="583"/>
            <p14:sldId id="560"/>
            <p14:sldId id="555"/>
            <p14:sldId id="565"/>
            <p14:sldId id="562"/>
            <p14:sldId id="588"/>
            <p14:sldId id="566"/>
            <p14:sldId id="587"/>
            <p14:sldId id="556"/>
            <p14:sldId id="590"/>
            <p14:sldId id="589"/>
            <p14:sldId id="568"/>
            <p14:sldId id="571"/>
            <p14:sldId id="591"/>
            <p14:sldId id="557"/>
            <p14:sldId id="572"/>
            <p14:sldId id="580"/>
            <p14:sldId id="573"/>
            <p14:sldId id="47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8243D"/>
    <a:srgbClr val="F9F9F9"/>
    <a:srgbClr val="FFFFFD"/>
    <a:srgbClr val="FAFAFA"/>
    <a:srgbClr val="F8F8F8"/>
    <a:srgbClr val="B1937F"/>
    <a:srgbClr val="DEDEDE"/>
    <a:srgbClr val="FFAA00"/>
    <a:srgbClr val="FFEFD5"/>
    <a:srgbClr val="6318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p:cViewPr varScale="1">
        <p:scale>
          <a:sx n="66" d="100"/>
          <a:sy n="66" d="100"/>
        </p:scale>
        <p:origin x="592" y="32"/>
      </p:cViewPr>
      <p:guideLst/>
    </p:cSldViewPr>
  </p:slideViewPr>
  <p:notesTextViewPr>
    <p:cViewPr>
      <p:scale>
        <a:sx n="1" d="1"/>
        <a:sy n="1" d="1"/>
      </p:scale>
      <p:origin x="0" y="0"/>
    </p:cViewPr>
  </p:notesTextViewPr>
  <p:sorterViewPr>
    <p:cViewPr>
      <p:scale>
        <a:sx n="100" d="100"/>
        <a:sy n="100" d="100"/>
      </p:scale>
      <p:origin x="0" y="-7708"/>
    </p:cViewPr>
  </p:sorterViewPr>
  <p:notesViewPr>
    <p:cSldViewPr snapToGrid="0">
      <p:cViewPr varScale="1">
        <p:scale>
          <a:sx n="48" d="100"/>
          <a:sy n="48" d="100"/>
        </p:scale>
        <p:origin x="1828" y="52"/>
      </p:cViewPr>
      <p:guideLst/>
    </p:cSldViewPr>
  </p:notes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ags" Target="tags/tag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3C2D54-41E9-4F9B-84F0-DB426FBA1FF0}" type="datetimeFigureOut">
              <a:rPr lang="zh-CN" altLang="en-US" smtClean="0"/>
              <a:t>2024/10/10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9A1FDD3-5682-4A22-B636-E57B566225CA}"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D2B1D4-5CAD-4F8D-8A42-777314ADBB20}" type="datetimeFigureOut">
              <a:rPr lang="zh-CN" altLang="en-US" smtClean="0"/>
              <a:t>2024/10/10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5EEA95-15FA-454A-B750-D2F7A7125CA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A4805-3C54-0C8E-2774-1993B932AF0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0FC02F5-1C15-AEFF-1E52-7E3A8272C04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B0FF2E7-3946-1DE2-5F60-B38850290B73}"/>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E58C1731-74B9-F6E1-1048-1973AFD139D0}"/>
              </a:ext>
            </a:extLst>
          </p:cNvPr>
          <p:cNvSpPr>
            <a:spLocks noGrp="1"/>
          </p:cNvSpPr>
          <p:nvPr>
            <p:ph type="sldNum" sz="quarter" idx="10"/>
          </p:nvPr>
        </p:nvSpPr>
        <p:spPr/>
        <p:txBody>
          <a:bodyPr/>
          <a:lstStyle/>
          <a:p>
            <a:fld id="{0E5EEA95-15FA-454A-B750-D2F7A7125CAF}" type="slidenum">
              <a:rPr lang="zh-CN" altLang="en-US" smtClean="0"/>
              <a:t>14</a:t>
            </a:fld>
            <a:endParaRPr lang="zh-CN" altLang="en-US"/>
          </a:p>
        </p:txBody>
      </p:sp>
    </p:spTree>
    <p:extLst>
      <p:ext uri="{BB962C8B-B14F-4D97-AF65-F5344CB8AC3E}">
        <p14:creationId xmlns:p14="http://schemas.microsoft.com/office/powerpoint/2010/main" val="26358982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19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21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22</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23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4.png"/><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ED0A4D1-0762-4535-96A1-AF557760D071}" type="datetime1">
              <a:rPr lang="zh-CN" altLang="en-US" smtClean="0"/>
              <a:t>2024/10/10</a:t>
            </a:fld>
            <a:endParaRPr lang="zh-CN" altLang="en-US"/>
          </a:p>
        </p:txBody>
      </p:sp>
      <p:sp>
        <p:nvSpPr>
          <p:cNvPr id="5" name="页脚占位符 4"/>
          <p:cNvSpPr>
            <a:spLocks noGrp="1"/>
          </p:cNvSpPr>
          <p:nvPr>
            <p:ph type="ftr" sz="quarter" idx="11"/>
          </p:nvPr>
        </p:nvSpPr>
        <p:spPr/>
        <p:txBody>
          <a:bodyPr/>
          <a:lstStyle/>
          <a:p>
            <a:r>
              <a:rPr lang="zh-CN" altLang="en-US"/>
              <a:t>学而不厌，诲人不倦</a:t>
            </a:r>
          </a:p>
        </p:txBody>
      </p:sp>
      <p:sp>
        <p:nvSpPr>
          <p:cNvPr id="6" name="灯片编号占位符 5"/>
          <p:cNvSpPr>
            <a:spLocks noGrp="1"/>
          </p:cNvSpPr>
          <p:nvPr>
            <p:ph type="sldNum" sz="quarter" idx="12"/>
          </p:nvPr>
        </p:nvSpPr>
        <p:spPr/>
        <p:txBody>
          <a:bodyPr/>
          <a:lstStyle/>
          <a:p>
            <a:fld id="{F687CA98-21E3-4BBD-A5F7-FCD4997D6114}" type="slidenum">
              <a:rPr lang="zh-CN" altLang="en-US" smtClean="0"/>
              <a:t>‹#›</a:t>
            </a:fld>
            <a:endParaRPr lang="zh-CN" altLang="en-US"/>
          </a:p>
        </p:txBody>
      </p:sp>
      <p:sp>
        <p:nvSpPr>
          <p:cNvPr id="12" name="图片占位符 11"/>
          <p:cNvSpPr>
            <a:spLocks noGrp="1"/>
          </p:cNvSpPr>
          <p:nvPr>
            <p:ph type="pic" sz="quarter" idx="13"/>
          </p:nvPr>
        </p:nvSpPr>
        <p:spPr>
          <a:xfrm>
            <a:off x="0" y="0"/>
            <a:ext cx="12192000" cy="6858000"/>
          </a:xfrm>
        </p:spPr>
        <p:txBody>
          <a:bodyPr/>
          <a:lstStyle/>
          <a:p>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10/10/2024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tx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1_标题和内容">
    <p:bg>
      <p:bgPr>
        <a:blipFill dpi="0" rotWithShape="1">
          <a:blip r:embed="rId2">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íṧļiḓé"/>
          <p:cNvSpPr/>
          <p:nvPr userDrawn="1"/>
        </p:nvSpPr>
        <p:spPr>
          <a:xfrm>
            <a:off x="5221718" y="1602668"/>
            <a:ext cx="1748578" cy="3101976"/>
          </a:xfrm>
          <a:prstGeom prst="rect">
            <a:avLst/>
          </a:prstGeom>
          <a:pattFill prst="pct5">
            <a:fgClr>
              <a:srgbClr val="E4E6EA"/>
            </a:fgClr>
            <a:bgClr>
              <a:srgbClr val="ADB5BF"/>
            </a:bgClr>
          </a:pattFill>
          <a:ln w="3175" cap="flat" cmpd="sng" algn="ctr">
            <a:noFill/>
            <a:prstDash val="solid"/>
            <a:miter lim="800000"/>
          </a:ln>
          <a:effectLst/>
          <a:extLst>
            <a:ext uri="{91240B29-F687-4F45-9708-019B960494DF}">
              <a14:hiddenLine xmlns:a14="http://schemas.microsoft.com/office/drawing/2010/main" w="3175">
                <a:solidFill>
                  <a:srgbClr val="D1DADD"/>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 name="日期占位符 3"/>
          <p:cNvSpPr>
            <a:spLocks noGrp="1"/>
          </p:cNvSpPr>
          <p:nvPr>
            <p:ph type="dt" sz="half" idx="10"/>
          </p:nvPr>
        </p:nvSpPr>
        <p:spPr/>
        <p:txBody>
          <a:bodyPr/>
          <a:lstStyle/>
          <a:p>
            <a:fld id="{0AA9AE33-E62E-49B7-AC0B-0504C9981B63}" type="datetime1">
              <a:rPr lang="zh-CN" altLang="en-US" smtClean="0"/>
              <a:t>2024/10/10</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408000" y="458241"/>
            <a:ext cx="2138000" cy="504713"/>
          </a:xfrm>
          <a:prstGeom prst="rect">
            <a:avLst/>
          </a:prstGeom>
        </p:spPr>
      </p:pic>
      <p:sp>
        <p:nvSpPr>
          <p:cNvPr id="13" name="ïSḷïḓe"/>
          <p:cNvSpPr/>
          <p:nvPr userDrawn="1"/>
        </p:nvSpPr>
        <p:spPr>
          <a:xfrm>
            <a:off x="3150604" y="1604494"/>
            <a:ext cx="1748580" cy="3101976"/>
          </a:xfrm>
          <a:prstGeom prst="rect">
            <a:avLst/>
          </a:prstGeom>
          <a:pattFill prst="pct5">
            <a:fgClr>
              <a:srgbClr val="E4E6EA"/>
            </a:fgClr>
            <a:bgClr>
              <a:srgbClr val="ADB5BF"/>
            </a:bgClr>
          </a:pattFill>
          <a:ln w="3175" cap="flat" cmpd="sng" algn="ctr">
            <a:noFill/>
            <a:prstDash val="solid"/>
            <a:miter lim="800000"/>
          </a:ln>
          <a:effectLst/>
          <a:extLst>
            <a:ext uri="{91240B29-F687-4F45-9708-019B960494DF}">
              <a14:hiddenLine xmlns:a14="http://schemas.microsoft.com/office/drawing/2010/main" w="3175">
                <a:solidFill>
                  <a:srgbClr val="D1DADD"/>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4" name="ïṣļiḑê"/>
          <p:cNvSpPr/>
          <p:nvPr userDrawn="1"/>
        </p:nvSpPr>
        <p:spPr>
          <a:xfrm>
            <a:off x="7292820" y="1604494"/>
            <a:ext cx="1748580" cy="3101976"/>
          </a:xfrm>
          <a:prstGeom prst="rect">
            <a:avLst/>
          </a:prstGeom>
          <a:pattFill prst="pct5">
            <a:fgClr>
              <a:srgbClr val="E4E6EA"/>
            </a:fgClr>
            <a:bgClr>
              <a:srgbClr val="ADB5BF"/>
            </a:bgClr>
          </a:pattFill>
          <a:ln w="3175" cap="flat" cmpd="sng" algn="ctr">
            <a:noFill/>
            <a:prstDash val="solid"/>
            <a:miter lim="800000"/>
          </a:ln>
          <a:effectLst/>
          <a:extLst>
            <a:ext uri="{91240B29-F687-4F45-9708-019B960494DF}">
              <a14:hiddenLine xmlns:a14="http://schemas.microsoft.com/office/drawing/2010/main" w="3175">
                <a:solidFill>
                  <a:srgbClr val="D1DADD"/>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5" name="ïṣlîḑe"/>
          <p:cNvSpPr/>
          <p:nvPr userDrawn="1"/>
        </p:nvSpPr>
        <p:spPr>
          <a:xfrm>
            <a:off x="9363928" y="1604494"/>
            <a:ext cx="1748580" cy="3101976"/>
          </a:xfrm>
          <a:prstGeom prst="rect">
            <a:avLst/>
          </a:prstGeom>
          <a:pattFill prst="pct5">
            <a:fgClr>
              <a:srgbClr val="E4E6EA"/>
            </a:fgClr>
            <a:bgClr>
              <a:srgbClr val="ADB5BF"/>
            </a:bgClr>
          </a:pattFill>
          <a:ln w="3175" cap="flat" cmpd="sng" algn="ctr">
            <a:noFill/>
            <a:prstDash val="solid"/>
            <a:miter lim="800000"/>
          </a:ln>
          <a:effectLst/>
          <a:extLst>
            <a:ext uri="{91240B29-F687-4F45-9708-019B960494DF}">
              <a14:hiddenLine xmlns:a14="http://schemas.microsoft.com/office/drawing/2010/main" w="3175">
                <a:solidFill>
                  <a:srgbClr val="D1DADD"/>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6" name="îšḻïḋe"/>
          <p:cNvSpPr/>
          <p:nvPr userDrawn="1"/>
        </p:nvSpPr>
        <p:spPr>
          <a:xfrm>
            <a:off x="1079496" y="1604494"/>
            <a:ext cx="1748580" cy="3101976"/>
          </a:xfrm>
          <a:prstGeom prst="rect">
            <a:avLst/>
          </a:prstGeom>
          <a:pattFill prst="pct5">
            <a:fgClr>
              <a:srgbClr val="E4E6EA"/>
            </a:fgClr>
            <a:bgClr>
              <a:srgbClr val="ADB5BF"/>
            </a:bgClr>
          </a:pattFill>
          <a:ln w="3175" cap="flat" cmpd="sng" algn="ctr">
            <a:noFill/>
            <a:prstDash val="solid"/>
            <a:miter lim="800000"/>
          </a:ln>
          <a:effectLst/>
          <a:extLst>
            <a:ext uri="{91240B29-F687-4F45-9708-019B960494DF}">
              <a14:hiddenLine xmlns:a14="http://schemas.microsoft.com/office/drawing/2010/main" w="3175">
                <a:solidFill>
                  <a:srgbClr val="D1DADD"/>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 name="图片占位符 8"/>
          <p:cNvSpPr>
            <a:spLocks noGrp="1"/>
          </p:cNvSpPr>
          <p:nvPr>
            <p:ph type="pic" sz="quarter" idx="13"/>
          </p:nvPr>
        </p:nvSpPr>
        <p:spPr>
          <a:xfrm>
            <a:off x="1079500" y="1603375"/>
            <a:ext cx="1747838" cy="3101975"/>
          </a:xfrm>
        </p:spPr>
        <p:txBody>
          <a:bodyPr/>
          <a:lstStyle/>
          <a:p>
            <a:endParaRPr lang="zh-CN" altLang="en-US"/>
          </a:p>
        </p:txBody>
      </p:sp>
      <p:sp>
        <p:nvSpPr>
          <p:cNvPr id="17" name="图片占位符 8"/>
          <p:cNvSpPr>
            <a:spLocks noGrp="1"/>
          </p:cNvSpPr>
          <p:nvPr>
            <p:ph type="pic" sz="quarter" idx="14"/>
          </p:nvPr>
        </p:nvSpPr>
        <p:spPr>
          <a:xfrm>
            <a:off x="3150975" y="1603375"/>
            <a:ext cx="1747838" cy="3101975"/>
          </a:xfrm>
        </p:spPr>
        <p:txBody>
          <a:bodyPr/>
          <a:lstStyle/>
          <a:p>
            <a:endParaRPr lang="zh-CN" altLang="en-US"/>
          </a:p>
        </p:txBody>
      </p:sp>
      <p:sp>
        <p:nvSpPr>
          <p:cNvPr id="18" name="图片占位符 8"/>
          <p:cNvSpPr>
            <a:spLocks noGrp="1"/>
          </p:cNvSpPr>
          <p:nvPr>
            <p:ph type="pic" sz="quarter" idx="15"/>
          </p:nvPr>
        </p:nvSpPr>
        <p:spPr>
          <a:xfrm>
            <a:off x="7291336" y="1602669"/>
            <a:ext cx="1747838" cy="3101975"/>
          </a:xfrm>
        </p:spPr>
        <p:txBody>
          <a:bodyPr/>
          <a:lstStyle/>
          <a:p>
            <a:endParaRPr lang="zh-CN" altLang="en-US"/>
          </a:p>
        </p:txBody>
      </p:sp>
      <p:sp>
        <p:nvSpPr>
          <p:cNvPr id="19" name="图片占位符 8"/>
          <p:cNvSpPr>
            <a:spLocks noGrp="1"/>
          </p:cNvSpPr>
          <p:nvPr>
            <p:ph type="pic" sz="quarter" idx="16"/>
          </p:nvPr>
        </p:nvSpPr>
        <p:spPr>
          <a:xfrm>
            <a:off x="9360214" y="1602669"/>
            <a:ext cx="1747838" cy="3101975"/>
          </a:xfrm>
        </p:spPr>
        <p:txBody>
          <a:bodyPr/>
          <a:lstStyle/>
          <a:p>
            <a:endParaRPr lang="zh-CN" altLang="en-US"/>
          </a:p>
        </p:txBody>
      </p:sp>
      <p:sp>
        <p:nvSpPr>
          <p:cNvPr id="20" name="图片占位符 8"/>
          <p:cNvSpPr>
            <a:spLocks noGrp="1"/>
          </p:cNvSpPr>
          <p:nvPr>
            <p:ph type="pic" sz="quarter" idx="17"/>
          </p:nvPr>
        </p:nvSpPr>
        <p:spPr>
          <a:xfrm>
            <a:off x="5222081" y="1603375"/>
            <a:ext cx="1747838" cy="3101975"/>
          </a:xfrm>
        </p:spPr>
        <p:txBody>
          <a:bodyPr/>
          <a:lstStyle/>
          <a:p>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标题和内容">
    <p:bg>
      <p:bgPr>
        <a:blipFill dpi="0" rotWithShape="1">
          <a:blip r:embed="rId2">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9500" y="-9525"/>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15C4F437-3CD5-4678-BD84-6B872B0DA1BF}" type="datetime1">
              <a:rPr lang="zh-CN" altLang="en-US" smtClean="0"/>
              <a:t>2024/10/10</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p:cNvSpPr>
            <a:spLocks noGrp="1"/>
          </p:cNvSpPr>
          <p:nvPr>
            <p:ph type="pic" sz="quarter" idx="13"/>
          </p:nvPr>
        </p:nvSpPr>
        <p:spPr>
          <a:xfrm>
            <a:off x="984000" y="1348770"/>
            <a:ext cx="4537075" cy="4706937"/>
          </a:xfrm>
        </p:spPr>
        <p:txBody>
          <a:bodyPr/>
          <a:lstStyle/>
          <a:p>
            <a:endParaRPr lang="zh-CN" altLang="en-US"/>
          </a:p>
        </p:txBody>
      </p:sp>
      <p:pic>
        <p:nvPicPr>
          <p:cNvPr id="13" name="图片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408000" y="458241"/>
            <a:ext cx="2138000" cy="50471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和内容">
    <p:bg>
      <p:bgPr>
        <a:blipFill dpi="0" rotWithShape="1">
          <a:blip r:embed="rId2">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D4402470-19B5-4E61-AC09-C20465289DBC}" type="datetime1">
              <a:rPr lang="zh-CN" altLang="en-US" smtClean="0"/>
              <a:t>2024/10/10</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p:cNvSpPr>
            <a:spLocks noGrp="1"/>
          </p:cNvSpPr>
          <p:nvPr>
            <p:ph type="pic" sz="quarter" idx="13"/>
          </p:nvPr>
        </p:nvSpPr>
        <p:spPr>
          <a:xfrm>
            <a:off x="647700" y="1385146"/>
            <a:ext cx="4699000" cy="2153917"/>
          </a:xfrm>
        </p:spPr>
        <p:txBody>
          <a:bodyPr/>
          <a:lstStyle/>
          <a:p>
            <a:endParaRPr lang="zh-CN" altLang="en-US"/>
          </a:p>
        </p:txBody>
      </p:sp>
      <p:sp>
        <p:nvSpPr>
          <p:cNvPr id="10" name="图片占位符 9"/>
          <p:cNvSpPr>
            <a:spLocks noGrp="1"/>
          </p:cNvSpPr>
          <p:nvPr>
            <p:ph type="pic" sz="quarter" idx="14"/>
          </p:nvPr>
        </p:nvSpPr>
        <p:spPr>
          <a:xfrm>
            <a:off x="6845300" y="4148413"/>
            <a:ext cx="4699000" cy="2160587"/>
          </a:xfrm>
        </p:spPr>
        <p:txBody>
          <a:bodyPr/>
          <a:lstStyle/>
          <a:p>
            <a:endParaRPr lang="zh-CN" altLang="en-US"/>
          </a:p>
        </p:txBody>
      </p:sp>
      <p:pic>
        <p:nvPicPr>
          <p:cNvPr id="13" name="图片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408000" y="458241"/>
            <a:ext cx="2138000" cy="50471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标题和内容">
    <p:bg>
      <p:bgPr>
        <a:blipFill dpi="0" rotWithShape="1">
          <a:blip r:embed="rId2">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E0736BED-AFC0-4CF7-ADDA-EBCE89A383CB}" type="datetime1">
              <a:rPr lang="zh-CN" altLang="en-US" smtClean="0"/>
              <a:t>2024/10/10</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图片占位符 15"/>
          <p:cNvSpPr>
            <a:spLocks noGrp="1"/>
          </p:cNvSpPr>
          <p:nvPr>
            <p:ph type="pic" sz="quarter" idx="13"/>
          </p:nvPr>
        </p:nvSpPr>
        <p:spPr>
          <a:xfrm>
            <a:off x="660400" y="2133000"/>
            <a:ext cx="5086502" cy="3599678"/>
          </a:xfrm>
          <a:custGeom>
            <a:avLst/>
            <a:gdLst>
              <a:gd name="connsiteX0" fmla="*/ 2330500 w 4680000"/>
              <a:gd name="connsiteY0" fmla="*/ 0 h 3312000"/>
              <a:gd name="connsiteX1" fmla="*/ 3584275 w 4680000"/>
              <a:gd name="connsiteY1" fmla="*/ 730115 h 3312000"/>
              <a:gd name="connsiteX2" fmla="*/ 3649592 w 4680000"/>
              <a:gd name="connsiteY2" fmla="*/ 847870 h 3312000"/>
              <a:gd name="connsiteX3" fmla="*/ 3839621 w 4680000"/>
              <a:gd name="connsiteY3" fmla="*/ 847870 h 3312000"/>
              <a:gd name="connsiteX4" fmla="*/ 4680000 w 4680000"/>
              <a:gd name="connsiteY4" fmla="*/ 1688249 h 3312000"/>
              <a:gd name="connsiteX5" fmla="*/ 3839621 w 4680000"/>
              <a:gd name="connsiteY5" fmla="*/ 2528628 h 3312000"/>
              <a:gd name="connsiteX6" fmla="*/ 3613816 w 4680000"/>
              <a:gd name="connsiteY6" fmla="*/ 2528628 h 3312000"/>
              <a:gd name="connsiteX7" fmla="*/ 3584275 w 4680000"/>
              <a:gd name="connsiteY7" fmla="*/ 2581886 h 3312000"/>
              <a:gd name="connsiteX8" fmla="*/ 2330500 w 4680000"/>
              <a:gd name="connsiteY8" fmla="*/ 3312000 h 3312000"/>
              <a:gd name="connsiteX9" fmla="*/ 1076726 w 4680000"/>
              <a:gd name="connsiteY9" fmla="*/ 2581886 h 3312000"/>
              <a:gd name="connsiteX10" fmla="*/ 1047185 w 4680000"/>
              <a:gd name="connsiteY10" fmla="*/ 2528628 h 3312000"/>
              <a:gd name="connsiteX11" fmla="*/ 840379 w 4680000"/>
              <a:gd name="connsiteY11" fmla="*/ 2528628 h 3312000"/>
              <a:gd name="connsiteX12" fmla="*/ 0 w 4680000"/>
              <a:gd name="connsiteY12" fmla="*/ 1688249 h 3312000"/>
              <a:gd name="connsiteX13" fmla="*/ 840379 w 4680000"/>
              <a:gd name="connsiteY13" fmla="*/ 847870 h 3312000"/>
              <a:gd name="connsiteX14" fmla="*/ 1011408 w 4680000"/>
              <a:gd name="connsiteY14" fmla="*/ 847870 h 3312000"/>
              <a:gd name="connsiteX15" fmla="*/ 1076726 w 4680000"/>
              <a:gd name="connsiteY15" fmla="*/ 730115 h 3312000"/>
              <a:gd name="connsiteX16" fmla="*/ 2330500 w 4680000"/>
              <a:gd name="connsiteY16" fmla="*/ 0 h 33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0000" h="3312000">
                <a:moveTo>
                  <a:pt x="2330500" y="0"/>
                </a:moveTo>
                <a:cubicBezTo>
                  <a:pt x="2852410" y="0"/>
                  <a:pt x="3312557" y="289616"/>
                  <a:pt x="3584275" y="730115"/>
                </a:cubicBezTo>
                <a:lnTo>
                  <a:pt x="3649592" y="847870"/>
                </a:lnTo>
                <a:lnTo>
                  <a:pt x="3839621" y="847870"/>
                </a:lnTo>
                <a:cubicBezTo>
                  <a:pt x="4303750" y="847870"/>
                  <a:pt x="4680000" y="1224120"/>
                  <a:pt x="4680000" y="1688249"/>
                </a:cubicBezTo>
                <a:cubicBezTo>
                  <a:pt x="4680000" y="2152378"/>
                  <a:pt x="4303750" y="2528628"/>
                  <a:pt x="3839621" y="2528628"/>
                </a:cubicBezTo>
                <a:lnTo>
                  <a:pt x="3613816" y="2528628"/>
                </a:lnTo>
                <a:lnTo>
                  <a:pt x="3584275" y="2581886"/>
                </a:lnTo>
                <a:cubicBezTo>
                  <a:pt x="3312557" y="3022385"/>
                  <a:pt x="2852410" y="3312000"/>
                  <a:pt x="2330500" y="3312000"/>
                </a:cubicBezTo>
                <a:cubicBezTo>
                  <a:pt x="1808591" y="3312000"/>
                  <a:pt x="1348443" y="3022385"/>
                  <a:pt x="1076726" y="2581886"/>
                </a:cubicBezTo>
                <a:lnTo>
                  <a:pt x="1047185" y="2528628"/>
                </a:lnTo>
                <a:lnTo>
                  <a:pt x="840379" y="2528628"/>
                </a:lnTo>
                <a:cubicBezTo>
                  <a:pt x="376250" y="2528628"/>
                  <a:pt x="0" y="2152378"/>
                  <a:pt x="0" y="1688249"/>
                </a:cubicBezTo>
                <a:cubicBezTo>
                  <a:pt x="0" y="1224120"/>
                  <a:pt x="376250" y="847870"/>
                  <a:pt x="840379" y="847870"/>
                </a:cubicBezTo>
                <a:lnTo>
                  <a:pt x="1011408" y="847870"/>
                </a:lnTo>
                <a:lnTo>
                  <a:pt x="1076726" y="730115"/>
                </a:lnTo>
                <a:cubicBezTo>
                  <a:pt x="1348443" y="289616"/>
                  <a:pt x="1808591" y="0"/>
                  <a:pt x="2330500" y="0"/>
                </a:cubicBezTo>
                <a:close/>
              </a:path>
            </a:pathLst>
          </a:custGeom>
        </p:spPr>
        <p:txBody>
          <a:bodyPr wrap="square">
            <a:noAutofit/>
          </a:bodyPr>
          <a:lstStyle/>
          <a:p>
            <a:endParaRPr lang="zh-CN" altLang="en-US"/>
          </a:p>
        </p:txBody>
      </p:sp>
      <p:pic>
        <p:nvPicPr>
          <p:cNvPr id="13" name="图片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408000" y="458241"/>
            <a:ext cx="2138000" cy="504713"/>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标题和内容">
    <p:bg>
      <p:bgPr>
        <a:blipFill dpi="0" rotWithShape="1">
          <a:blip r:embed="rId2">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66B35BEC-AAB7-4136-8395-728B6E9BF703}" type="datetime1">
              <a:rPr lang="zh-CN" altLang="en-US" smtClean="0"/>
              <a:t>2024/10/10</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p:cNvSpPr>
            <a:spLocks noGrp="1"/>
          </p:cNvSpPr>
          <p:nvPr>
            <p:ph type="pic" sz="quarter" idx="13"/>
          </p:nvPr>
        </p:nvSpPr>
        <p:spPr>
          <a:xfrm>
            <a:off x="1128000" y="1196975"/>
            <a:ext cx="2784475" cy="2376488"/>
          </a:xfrm>
        </p:spPr>
        <p:txBody>
          <a:bodyPr/>
          <a:lstStyle/>
          <a:p>
            <a:endParaRPr lang="zh-CN" altLang="en-US"/>
          </a:p>
        </p:txBody>
      </p:sp>
      <p:sp>
        <p:nvSpPr>
          <p:cNvPr id="15" name="图片占位符 2"/>
          <p:cNvSpPr>
            <a:spLocks noGrp="1"/>
          </p:cNvSpPr>
          <p:nvPr>
            <p:ph type="pic" sz="quarter" idx="14"/>
          </p:nvPr>
        </p:nvSpPr>
        <p:spPr>
          <a:xfrm>
            <a:off x="4728000" y="1196975"/>
            <a:ext cx="2784475" cy="2376488"/>
          </a:xfrm>
        </p:spPr>
        <p:txBody>
          <a:bodyPr/>
          <a:lstStyle/>
          <a:p>
            <a:endParaRPr lang="zh-CN" altLang="en-US"/>
          </a:p>
        </p:txBody>
      </p:sp>
      <p:sp>
        <p:nvSpPr>
          <p:cNvPr id="16" name="图片占位符 2"/>
          <p:cNvSpPr>
            <a:spLocks noGrp="1"/>
          </p:cNvSpPr>
          <p:nvPr>
            <p:ph type="pic" sz="quarter" idx="15"/>
          </p:nvPr>
        </p:nvSpPr>
        <p:spPr>
          <a:xfrm>
            <a:off x="8328000" y="1196975"/>
            <a:ext cx="2784475" cy="2376488"/>
          </a:xfrm>
        </p:spPr>
        <p:txBody>
          <a:bodyPr/>
          <a:lstStyle/>
          <a:p>
            <a:endParaRPr lang="zh-CN" altLang="en-US"/>
          </a:p>
        </p:txBody>
      </p:sp>
      <p:pic>
        <p:nvPicPr>
          <p:cNvPr id="13" name="图片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408000" y="458241"/>
            <a:ext cx="2138000" cy="504713"/>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标题和内容">
    <p:bg>
      <p:bgPr>
        <a:blipFill dpi="0" rotWithShape="1">
          <a:blip r:embed="rId2">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31EC307A-E1D0-4E5F-9521-7897950F09D3}" type="datetime1">
              <a:rPr lang="zh-CN" altLang="en-US" smtClean="0"/>
              <a:t>2024/10/10</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p:cNvSpPr>
            <a:spLocks noGrp="1"/>
          </p:cNvSpPr>
          <p:nvPr>
            <p:ph type="pic" sz="quarter" idx="13"/>
          </p:nvPr>
        </p:nvSpPr>
        <p:spPr>
          <a:xfrm>
            <a:off x="865188" y="1412875"/>
            <a:ext cx="10487025" cy="2016125"/>
          </a:xfrm>
        </p:spPr>
        <p:txBody>
          <a:bodyPr/>
          <a:lstStyle/>
          <a:p>
            <a:endParaRPr lang="zh-CN" altLang="en-US"/>
          </a:p>
        </p:txBody>
      </p:sp>
      <p:pic>
        <p:nvPicPr>
          <p:cNvPr id="13" name="图片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408000" y="458241"/>
            <a:ext cx="2138000" cy="504713"/>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标题和内容">
    <p:bg>
      <p:bgPr>
        <a:blipFill dpi="0" rotWithShape="1">
          <a:blip r:embed="rId2">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AE7BCBDC-171A-4289-A7B7-C5C1908C7928}" type="datetime1">
              <a:rPr lang="zh-CN" altLang="en-US" smtClean="0"/>
              <a:t>2024/10/10</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0" name="表格 9"/>
          <p:cNvGraphicFramePr>
            <a:graphicFrameLocks noGrp="1"/>
          </p:cNvGraphicFramePr>
          <p:nvPr userDrawn="1"/>
        </p:nvGraphicFramePr>
        <p:xfrm>
          <a:off x="888501" y="1337353"/>
          <a:ext cx="10416300" cy="5047294"/>
        </p:xfrm>
        <a:graphic>
          <a:graphicData uri="http://schemas.openxmlformats.org/drawingml/2006/table">
            <a:tbl>
              <a:tblPr firstRow="1" bandRow="1">
                <a:tableStyleId>{5C22544A-7EE6-4342-B048-85BDC9FD1C3A}</a:tableStyleId>
              </a:tblPr>
              <a:tblGrid>
                <a:gridCol w="2604075">
                  <a:extLst>
                    <a:ext uri="{9D8B030D-6E8A-4147-A177-3AD203B41FA5}">
                      <a16:colId xmlns:a16="http://schemas.microsoft.com/office/drawing/2014/main" val="20000"/>
                    </a:ext>
                  </a:extLst>
                </a:gridCol>
                <a:gridCol w="2604075">
                  <a:extLst>
                    <a:ext uri="{9D8B030D-6E8A-4147-A177-3AD203B41FA5}">
                      <a16:colId xmlns:a16="http://schemas.microsoft.com/office/drawing/2014/main" val="20001"/>
                    </a:ext>
                  </a:extLst>
                </a:gridCol>
                <a:gridCol w="2604075">
                  <a:extLst>
                    <a:ext uri="{9D8B030D-6E8A-4147-A177-3AD203B41FA5}">
                      <a16:colId xmlns:a16="http://schemas.microsoft.com/office/drawing/2014/main" val="20002"/>
                    </a:ext>
                  </a:extLst>
                </a:gridCol>
                <a:gridCol w="2604075">
                  <a:extLst>
                    <a:ext uri="{9D8B030D-6E8A-4147-A177-3AD203B41FA5}">
                      <a16:colId xmlns:a16="http://schemas.microsoft.com/office/drawing/2014/main" val="20003"/>
                    </a:ext>
                  </a:extLst>
                </a:gridCol>
              </a:tblGrid>
              <a:tr h="2523647">
                <a:tc>
                  <a:txBody>
                    <a:bodyPr/>
                    <a:lstStyle/>
                    <a:p>
                      <a:endParaRPr lang="zh-CN" altLang="en-US" sz="1800" dirty="0"/>
                    </a:p>
                  </a:txBody>
                  <a:tcPr marL="87409" marR="87409" marT="43705" marB="4370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endParaRPr lang="zh-CN" altLang="en-US" sz="1800" dirty="0"/>
                    </a:p>
                  </a:txBody>
                  <a:tcPr marL="87409" marR="87409" marT="43705" marB="437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sz="1800" dirty="0"/>
                    </a:p>
                  </a:txBody>
                  <a:tcPr marL="87409" marR="87409" marT="43705" marB="437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alpha val="20000"/>
                      </a:schemeClr>
                    </a:solidFill>
                  </a:tcPr>
                </a:tc>
                <a:tc>
                  <a:txBody>
                    <a:bodyPr/>
                    <a:lstStyle/>
                    <a:p>
                      <a:endParaRPr lang="zh-CN" altLang="en-US" sz="1800" dirty="0"/>
                    </a:p>
                  </a:txBody>
                  <a:tcPr marL="87409" marR="87409" marT="43705" marB="4370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523647">
                <a:tc>
                  <a:txBody>
                    <a:bodyPr/>
                    <a:lstStyle/>
                    <a:p>
                      <a:endParaRPr lang="zh-CN" altLang="en-US" sz="1800" dirty="0"/>
                    </a:p>
                  </a:txBody>
                  <a:tcPr marL="87409" marR="87409" marT="43705" marB="4370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solidFill>
                  </a:tcPr>
                </a:tc>
                <a:tc>
                  <a:txBody>
                    <a:bodyPr/>
                    <a:lstStyle/>
                    <a:p>
                      <a:endParaRPr lang="zh-CN" altLang="en-US" sz="1800" dirty="0"/>
                    </a:p>
                  </a:txBody>
                  <a:tcPr marL="87409" marR="87409" marT="43705" marB="437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6">
                        <a:alpha val="20000"/>
                      </a:schemeClr>
                    </a:solidFill>
                  </a:tcPr>
                </a:tc>
                <a:tc>
                  <a:txBody>
                    <a:bodyPr/>
                    <a:lstStyle/>
                    <a:p>
                      <a:endParaRPr lang="zh-CN" altLang="en-US" sz="1800" dirty="0"/>
                    </a:p>
                  </a:txBody>
                  <a:tcPr marL="87409" marR="87409" marT="43705" marB="437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solidFill>
                  </a:tcPr>
                </a:tc>
                <a:tc>
                  <a:txBody>
                    <a:bodyPr/>
                    <a:lstStyle/>
                    <a:p>
                      <a:endParaRPr lang="zh-CN" altLang="en-US" sz="1800" dirty="0"/>
                    </a:p>
                  </a:txBody>
                  <a:tcPr marL="87409" marR="87409" marT="43705" marB="4370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6">
                        <a:alpha val="20000"/>
                      </a:schemeClr>
                    </a:solidFill>
                  </a:tcPr>
                </a:tc>
                <a:extLst>
                  <a:ext uri="{0D108BD9-81ED-4DB2-BD59-A6C34878D82A}">
                    <a16:rowId xmlns:a16="http://schemas.microsoft.com/office/drawing/2014/main" val="10001"/>
                  </a:ext>
                </a:extLst>
              </a:tr>
            </a:tbl>
          </a:graphicData>
        </a:graphic>
      </p:graphicFrame>
      <p:sp>
        <p:nvSpPr>
          <p:cNvPr id="3" name="图片占位符 2"/>
          <p:cNvSpPr>
            <a:spLocks noGrp="1"/>
          </p:cNvSpPr>
          <p:nvPr>
            <p:ph type="pic" sz="quarter" idx="13"/>
          </p:nvPr>
        </p:nvSpPr>
        <p:spPr>
          <a:xfrm>
            <a:off x="893100" y="3847210"/>
            <a:ext cx="2605600" cy="2527100"/>
          </a:xfrm>
        </p:spPr>
        <p:txBody>
          <a:bodyPr/>
          <a:lstStyle/>
          <a:p>
            <a:endParaRPr lang="zh-CN" altLang="en-US" dirty="0"/>
          </a:p>
        </p:txBody>
      </p:sp>
      <p:sp>
        <p:nvSpPr>
          <p:cNvPr id="18" name="图片占位符 2"/>
          <p:cNvSpPr>
            <a:spLocks noGrp="1"/>
          </p:cNvSpPr>
          <p:nvPr>
            <p:ph type="pic" sz="quarter" idx="14"/>
          </p:nvPr>
        </p:nvSpPr>
        <p:spPr>
          <a:xfrm>
            <a:off x="6096000" y="3847210"/>
            <a:ext cx="2605600" cy="2527100"/>
          </a:xfrm>
        </p:spPr>
        <p:txBody>
          <a:bodyPr/>
          <a:lstStyle/>
          <a:p>
            <a:endParaRPr lang="zh-CN" altLang="en-US" dirty="0"/>
          </a:p>
        </p:txBody>
      </p:sp>
      <p:sp>
        <p:nvSpPr>
          <p:cNvPr id="19" name="图片占位符 2"/>
          <p:cNvSpPr>
            <a:spLocks noGrp="1"/>
          </p:cNvSpPr>
          <p:nvPr>
            <p:ph type="pic" sz="quarter" idx="15"/>
          </p:nvPr>
        </p:nvSpPr>
        <p:spPr>
          <a:xfrm>
            <a:off x="8693300" y="1333900"/>
            <a:ext cx="2605600" cy="2527100"/>
          </a:xfrm>
        </p:spPr>
        <p:txBody>
          <a:bodyPr/>
          <a:lstStyle/>
          <a:p>
            <a:endParaRPr lang="zh-CN" altLang="en-US" dirty="0"/>
          </a:p>
        </p:txBody>
      </p:sp>
      <p:sp>
        <p:nvSpPr>
          <p:cNvPr id="20" name="图片占位符 2"/>
          <p:cNvSpPr>
            <a:spLocks noGrp="1"/>
          </p:cNvSpPr>
          <p:nvPr>
            <p:ph type="pic" sz="quarter" idx="16"/>
          </p:nvPr>
        </p:nvSpPr>
        <p:spPr>
          <a:xfrm>
            <a:off x="3490400" y="1333900"/>
            <a:ext cx="2605600" cy="2527100"/>
          </a:xfrm>
        </p:spPr>
        <p:txBody>
          <a:bodyPr/>
          <a:lstStyle/>
          <a:p>
            <a:endParaRPr lang="zh-CN" altLang="en-US" dirty="0"/>
          </a:p>
        </p:txBody>
      </p:sp>
      <p:pic>
        <p:nvPicPr>
          <p:cNvPr id="15" name="图片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408000" y="458241"/>
            <a:ext cx="2138000" cy="504713"/>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8_标题和内容">
    <p:bg>
      <p:bgPr>
        <a:blipFill dpi="0" rotWithShape="1">
          <a:blip r:embed="rId2">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4" name="日期占位符 3"/>
          <p:cNvSpPr>
            <a:spLocks noGrp="1"/>
          </p:cNvSpPr>
          <p:nvPr>
            <p:ph type="dt" sz="half" idx="10"/>
          </p:nvPr>
        </p:nvSpPr>
        <p:spPr/>
        <p:txBody>
          <a:bodyPr/>
          <a:lstStyle/>
          <a:p>
            <a:fld id="{411576C6-F5B5-42E8-9C3F-D24B4A188FE2}" type="datetime1">
              <a:rPr lang="zh-CN" altLang="en-US" smtClean="0"/>
              <a:t>2024/10/10</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t>‹#›</a:t>
            </a:fld>
            <a:endParaRPr lang="zh-CN" altLang="en-US"/>
          </a:p>
        </p:txBody>
      </p:sp>
      <p:pic>
        <p:nvPicPr>
          <p:cNvPr id="15" name="图片 14"/>
          <p:cNvPicPr>
            <a:picLocks noChangeAspect="1"/>
          </p:cNvPicPr>
          <p:nvPr userDrawn="1"/>
        </p:nvPicPr>
        <p:blipFill rotWithShape="1">
          <a:blip r:embed="rId5" cstate="print">
            <a:extLst>
              <a:ext uri="{28A0092B-C50C-407E-A947-70E740481C1C}">
                <a14:useLocalDpi xmlns:a14="http://schemas.microsoft.com/office/drawing/2010/main" val="0"/>
              </a:ext>
            </a:extLst>
          </a:blip>
          <a:srcRect l="-20841" t="131845" r="108331" b="-39745"/>
          <a:stretch>
            <a:fillRect/>
          </a:stretch>
        </p:blipFill>
        <p:spPr>
          <a:xfrm rot="5400000">
            <a:off x="519051" y="427475"/>
            <a:ext cx="692701" cy="410003"/>
          </a:xfrm>
          <a:custGeom>
            <a:avLst/>
            <a:gdLst>
              <a:gd name="connsiteX0" fmla="*/ 0 w 1993902"/>
              <a:gd name="connsiteY0" fmla="*/ 0 h 1180172"/>
              <a:gd name="connsiteX1" fmla="*/ 1850785 w 1993902"/>
              <a:gd name="connsiteY1" fmla="*/ 0 h 1180172"/>
              <a:gd name="connsiteX2" fmla="*/ 1861313 w 1993902"/>
              <a:gd name="connsiteY2" fmla="*/ 17230 h 1180172"/>
              <a:gd name="connsiteX3" fmla="*/ 1993902 w 1993902"/>
              <a:gd name="connsiteY3" fmla="*/ 537837 h 1180172"/>
              <a:gd name="connsiteX4" fmla="*/ 1806287 w 1993902"/>
              <a:gd name="connsiteY4" fmla="*/ 1148496 h 1180172"/>
              <a:gd name="connsiteX5" fmla="*/ 1782462 w 1993902"/>
              <a:gd name="connsiteY5" fmla="*/ 1180172 h 1180172"/>
              <a:gd name="connsiteX6" fmla="*/ 8240 w 1993902"/>
              <a:gd name="connsiteY6" fmla="*/ 1180172 h 1180172"/>
              <a:gd name="connsiteX7" fmla="*/ 0 w 1993902"/>
              <a:gd name="connsiteY7" fmla="*/ 1169217 h 1180172"/>
              <a:gd name="connsiteX8" fmla="*/ 0 w 1993902"/>
              <a:gd name="connsiteY8" fmla="*/ 0 h 118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3902" h="1180172">
                <a:moveTo>
                  <a:pt x="0" y="0"/>
                </a:moveTo>
                <a:lnTo>
                  <a:pt x="1850785" y="0"/>
                </a:lnTo>
                <a:lnTo>
                  <a:pt x="1861313" y="17230"/>
                </a:lnTo>
                <a:cubicBezTo>
                  <a:pt x="1945871" y="171987"/>
                  <a:pt x="1993902" y="349336"/>
                  <a:pt x="1993902" y="537837"/>
                </a:cubicBezTo>
                <a:cubicBezTo>
                  <a:pt x="1993902" y="764039"/>
                  <a:pt x="1924738" y="974180"/>
                  <a:pt x="1806287" y="1148496"/>
                </a:cubicBezTo>
                <a:lnTo>
                  <a:pt x="1782462" y="1180172"/>
                </a:lnTo>
                <a:lnTo>
                  <a:pt x="8240" y="1180172"/>
                </a:lnTo>
                <a:lnTo>
                  <a:pt x="0" y="1169217"/>
                </a:lnTo>
                <a:lnTo>
                  <a:pt x="0" y="0"/>
                </a:lnTo>
                <a:close/>
              </a:path>
            </a:pathLst>
          </a:custGeom>
        </p:spPr>
      </p:pic>
      <p:sp>
        <p:nvSpPr>
          <p:cNvPr id="14" name="矩形 13"/>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408000" y="458241"/>
            <a:ext cx="2138000" cy="504713"/>
          </a:xfrm>
          <a:prstGeom prst="rect">
            <a:avLst/>
          </a:prstGeom>
        </p:spPr>
      </p:pic>
      <p:sp>
        <p:nvSpPr>
          <p:cNvPr id="17" name="íṥľiḓê"/>
          <p:cNvSpPr/>
          <p:nvPr userDrawn="1"/>
        </p:nvSpPr>
        <p:spPr>
          <a:xfrm>
            <a:off x="1200007" y="1767866"/>
            <a:ext cx="1860468" cy="1810713"/>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9" name="îṧḷîde"/>
          <p:cNvSpPr/>
          <p:nvPr userDrawn="1"/>
        </p:nvSpPr>
        <p:spPr>
          <a:xfrm>
            <a:off x="3843846" y="1767866"/>
            <a:ext cx="1860468" cy="1810713"/>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0" name="íṥľiḓê"/>
          <p:cNvSpPr/>
          <p:nvPr userDrawn="1"/>
        </p:nvSpPr>
        <p:spPr>
          <a:xfrm>
            <a:off x="6487685" y="1767866"/>
            <a:ext cx="1860468" cy="1810713"/>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1" name="îşļíďé"/>
          <p:cNvSpPr/>
          <p:nvPr userDrawn="1"/>
        </p:nvSpPr>
        <p:spPr>
          <a:xfrm>
            <a:off x="9131524" y="1767866"/>
            <a:ext cx="1860468" cy="1810713"/>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2" name="图片占位符 27"/>
          <p:cNvSpPr>
            <a:spLocks noGrp="1"/>
          </p:cNvSpPr>
          <p:nvPr>
            <p:ph type="pic" sz="quarter" idx="13"/>
          </p:nvPr>
        </p:nvSpPr>
        <p:spPr>
          <a:xfrm>
            <a:off x="1200007" y="1767867"/>
            <a:ext cx="1860468" cy="1810713"/>
          </a:xfrm>
          <a:custGeom>
            <a:avLst/>
            <a:gdLst>
              <a:gd name="connsiteX0" fmla="*/ 301792 w 1860468"/>
              <a:gd name="connsiteY0" fmla="*/ 0 h 1810713"/>
              <a:gd name="connsiteX1" fmla="*/ 1558676 w 1860468"/>
              <a:gd name="connsiteY1" fmla="*/ 0 h 1810713"/>
              <a:gd name="connsiteX2" fmla="*/ 1860468 w 1860468"/>
              <a:gd name="connsiteY2" fmla="*/ 301792 h 1810713"/>
              <a:gd name="connsiteX3" fmla="*/ 1860468 w 1860468"/>
              <a:gd name="connsiteY3" fmla="*/ 1508921 h 1810713"/>
              <a:gd name="connsiteX4" fmla="*/ 1558676 w 1860468"/>
              <a:gd name="connsiteY4" fmla="*/ 1810713 h 1810713"/>
              <a:gd name="connsiteX5" fmla="*/ 301792 w 1860468"/>
              <a:gd name="connsiteY5" fmla="*/ 1810713 h 1810713"/>
              <a:gd name="connsiteX6" fmla="*/ 0 w 1860468"/>
              <a:gd name="connsiteY6" fmla="*/ 1508921 h 1810713"/>
              <a:gd name="connsiteX7" fmla="*/ 0 w 1860468"/>
              <a:gd name="connsiteY7" fmla="*/ 301792 h 1810713"/>
              <a:gd name="connsiteX8" fmla="*/ 301792 w 1860468"/>
              <a:gd name="connsiteY8" fmla="*/ 0 h 18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0468" h="1810713">
                <a:moveTo>
                  <a:pt x="301792" y="0"/>
                </a:moveTo>
                <a:lnTo>
                  <a:pt x="1558676" y="0"/>
                </a:lnTo>
                <a:cubicBezTo>
                  <a:pt x="1725351" y="0"/>
                  <a:pt x="1860468" y="135117"/>
                  <a:pt x="1860468" y="301792"/>
                </a:cubicBezTo>
                <a:lnTo>
                  <a:pt x="1860468" y="1508921"/>
                </a:lnTo>
                <a:cubicBezTo>
                  <a:pt x="1860468" y="1675596"/>
                  <a:pt x="1725351" y="1810713"/>
                  <a:pt x="1558676" y="1810713"/>
                </a:cubicBezTo>
                <a:lnTo>
                  <a:pt x="301792" y="1810713"/>
                </a:lnTo>
                <a:cubicBezTo>
                  <a:pt x="135117" y="1810713"/>
                  <a:pt x="0" y="1675596"/>
                  <a:pt x="0" y="1508921"/>
                </a:cubicBezTo>
                <a:lnTo>
                  <a:pt x="0" y="301792"/>
                </a:lnTo>
                <a:cubicBezTo>
                  <a:pt x="0" y="135117"/>
                  <a:pt x="135117" y="0"/>
                  <a:pt x="301792" y="0"/>
                </a:cubicBezTo>
                <a:close/>
              </a:path>
            </a:pathLst>
          </a:custGeom>
        </p:spPr>
        <p:txBody>
          <a:bodyPr wrap="square">
            <a:noAutofit/>
          </a:bodyPr>
          <a:lstStyle/>
          <a:p>
            <a:endParaRPr lang="zh-CN" altLang="en-US"/>
          </a:p>
        </p:txBody>
      </p:sp>
      <p:sp>
        <p:nvSpPr>
          <p:cNvPr id="23" name="图片占位符 28"/>
          <p:cNvSpPr>
            <a:spLocks noGrp="1"/>
          </p:cNvSpPr>
          <p:nvPr>
            <p:ph type="pic" sz="quarter" idx="14"/>
          </p:nvPr>
        </p:nvSpPr>
        <p:spPr>
          <a:xfrm>
            <a:off x="3843846" y="1767867"/>
            <a:ext cx="1860468" cy="1810713"/>
          </a:xfrm>
          <a:custGeom>
            <a:avLst/>
            <a:gdLst>
              <a:gd name="connsiteX0" fmla="*/ 301792 w 1860468"/>
              <a:gd name="connsiteY0" fmla="*/ 0 h 1810713"/>
              <a:gd name="connsiteX1" fmla="*/ 1558676 w 1860468"/>
              <a:gd name="connsiteY1" fmla="*/ 0 h 1810713"/>
              <a:gd name="connsiteX2" fmla="*/ 1860468 w 1860468"/>
              <a:gd name="connsiteY2" fmla="*/ 301792 h 1810713"/>
              <a:gd name="connsiteX3" fmla="*/ 1860468 w 1860468"/>
              <a:gd name="connsiteY3" fmla="*/ 1508921 h 1810713"/>
              <a:gd name="connsiteX4" fmla="*/ 1558676 w 1860468"/>
              <a:gd name="connsiteY4" fmla="*/ 1810713 h 1810713"/>
              <a:gd name="connsiteX5" fmla="*/ 301792 w 1860468"/>
              <a:gd name="connsiteY5" fmla="*/ 1810713 h 1810713"/>
              <a:gd name="connsiteX6" fmla="*/ 0 w 1860468"/>
              <a:gd name="connsiteY6" fmla="*/ 1508921 h 1810713"/>
              <a:gd name="connsiteX7" fmla="*/ 0 w 1860468"/>
              <a:gd name="connsiteY7" fmla="*/ 301792 h 1810713"/>
              <a:gd name="connsiteX8" fmla="*/ 301792 w 1860468"/>
              <a:gd name="connsiteY8" fmla="*/ 0 h 18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0468" h="1810713">
                <a:moveTo>
                  <a:pt x="301792" y="0"/>
                </a:moveTo>
                <a:lnTo>
                  <a:pt x="1558676" y="0"/>
                </a:lnTo>
                <a:cubicBezTo>
                  <a:pt x="1725351" y="0"/>
                  <a:pt x="1860468" y="135117"/>
                  <a:pt x="1860468" y="301792"/>
                </a:cubicBezTo>
                <a:lnTo>
                  <a:pt x="1860468" y="1508921"/>
                </a:lnTo>
                <a:cubicBezTo>
                  <a:pt x="1860468" y="1675596"/>
                  <a:pt x="1725351" y="1810713"/>
                  <a:pt x="1558676" y="1810713"/>
                </a:cubicBezTo>
                <a:lnTo>
                  <a:pt x="301792" y="1810713"/>
                </a:lnTo>
                <a:cubicBezTo>
                  <a:pt x="135117" y="1810713"/>
                  <a:pt x="0" y="1675596"/>
                  <a:pt x="0" y="1508921"/>
                </a:cubicBezTo>
                <a:lnTo>
                  <a:pt x="0" y="301792"/>
                </a:lnTo>
                <a:cubicBezTo>
                  <a:pt x="0" y="135117"/>
                  <a:pt x="135117" y="0"/>
                  <a:pt x="301792" y="0"/>
                </a:cubicBezTo>
                <a:close/>
              </a:path>
            </a:pathLst>
          </a:custGeom>
        </p:spPr>
        <p:txBody>
          <a:bodyPr wrap="square">
            <a:noAutofit/>
          </a:bodyPr>
          <a:lstStyle/>
          <a:p>
            <a:endParaRPr lang="zh-CN" altLang="en-US"/>
          </a:p>
        </p:txBody>
      </p:sp>
      <p:sp>
        <p:nvSpPr>
          <p:cNvPr id="24" name="图片占位符 30"/>
          <p:cNvSpPr>
            <a:spLocks noGrp="1"/>
          </p:cNvSpPr>
          <p:nvPr>
            <p:ph type="pic" sz="quarter" idx="15"/>
          </p:nvPr>
        </p:nvSpPr>
        <p:spPr>
          <a:xfrm>
            <a:off x="6487685" y="1767867"/>
            <a:ext cx="1860468" cy="1810713"/>
          </a:xfrm>
          <a:custGeom>
            <a:avLst/>
            <a:gdLst>
              <a:gd name="connsiteX0" fmla="*/ 301792 w 1860468"/>
              <a:gd name="connsiteY0" fmla="*/ 0 h 1810713"/>
              <a:gd name="connsiteX1" fmla="*/ 1558676 w 1860468"/>
              <a:gd name="connsiteY1" fmla="*/ 0 h 1810713"/>
              <a:gd name="connsiteX2" fmla="*/ 1860468 w 1860468"/>
              <a:gd name="connsiteY2" fmla="*/ 301792 h 1810713"/>
              <a:gd name="connsiteX3" fmla="*/ 1860468 w 1860468"/>
              <a:gd name="connsiteY3" fmla="*/ 1508921 h 1810713"/>
              <a:gd name="connsiteX4" fmla="*/ 1558676 w 1860468"/>
              <a:gd name="connsiteY4" fmla="*/ 1810713 h 1810713"/>
              <a:gd name="connsiteX5" fmla="*/ 301792 w 1860468"/>
              <a:gd name="connsiteY5" fmla="*/ 1810713 h 1810713"/>
              <a:gd name="connsiteX6" fmla="*/ 0 w 1860468"/>
              <a:gd name="connsiteY6" fmla="*/ 1508921 h 1810713"/>
              <a:gd name="connsiteX7" fmla="*/ 0 w 1860468"/>
              <a:gd name="connsiteY7" fmla="*/ 301792 h 1810713"/>
              <a:gd name="connsiteX8" fmla="*/ 301792 w 1860468"/>
              <a:gd name="connsiteY8" fmla="*/ 0 h 18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0468" h="1810713">
                <a:moveTo>
                  <a:pt x="301792" y="0"/>
                </a:moveTo>
                <a:lnTo>
                  <a:pt x="1558676" y="0"/>
                </a:lnTo>
                <a:cubicBezTo>
                  <a:pt x="1725351" y="0"/>
                  <a:pt x="1860468" y="135117"/>
                  <a:pt x="1860468" y="301792"/>
                </a:cubicBezTo>
                <a:lnTo>
                  <a:pt x="1860468" y="1508921"/>
                </a:lnTo>
                <a:cubicBezTo>
                  <a:pt x="1860468" y="1675596"/>
                  <a:pt x="1725351" y="1810713"/>
                  <a:pt x="1558676" y="1810713"/>
                </a:cubicBezTo>
                <a:lnTo>
                  <a:pt x="301792" y="1810713"/>
                </a:lnTo>
                <a:cubicBezTo>
                  <a:pt x="135117" y="1810713"/>
                  <a:pt x="0" y="1675596"/>
                  <a:pt x="0" y="1508921"/>
                </a:cubicBezTo>
                <a:lnTo>
                  <a:pt x="0" y="301792"/>
                </a:lnTo>
                <a:cubicBezTo>
                  <a:pt x="0" y="135117"/>
                  <a:pt x="135117" y="0"/>
                  <a:pt x="301792" y="0"/>
                </a:cubicBezTo>
                <a:close/>
              </a:path>
            </a:pathLst>
          </a:custGeom>
        </p:spPr>
        <p:txBody>
          <a:bodyPr wrap="square">
            <a:noAutofit/>
          </a:bodyPr>
          <a:lstStyle/>
          <a:p>
            <a:endParaRPr lang="zh-CN" altLang="en-US"/>
          </a:p>
        </p:txBody>
      </p:sp>
      <p:sp>
        <p:nvSpPr>
          <p:cNvPr id="25" name="图片占位符 31"/>
          <p:cNvSpPr>
            <a:spLocks noGrp="1"/>
          </p:cNvSpPr>
          <p:nvPr>
            <p:ph type="pic" sz="quarter" idx="16"/>
          </p:nvPr>
        </p:nvSpPr>
        <p:spPr>
          <a:xfrm>
            <a:off x="9131524" y="1767867"/>
            <a:ext cx="1860468" cy="1810713"/>
          </a:xfrm>
          <a:custGeom>
            <a:avLst/>
            <a:gdLst>
              <a:gd name="connsiteX0" fmla="*/ 301792 w 1860468"/>
              <a:gd name="connsiteY0" fmla="*/ 0 h 1810713"/>
              <a:gd name="connsiteX1" fmla="*/ 1558676 w 1860468"/>
              <a:gd name="connsiteY1" fmla="*/ 0 h 1810713"/>
              <a:gd name="connsiteX2" fmla="*/ 1860468 w 1860468"/>
              <a:gd name="connsiteY2" fmla="*/ 301792 h 1810713"/>
              <a:gd name="connsiteX3" fmla="*/ 1860468 w 1860468"/>
              <a:gd name="connsiteY3" fmla="*/ 1508921 h 1810713"/>
              <a:gd name="connsiteX4" fmla="*/ 1558676 w 1860468"/>
              <a:gd name="connsiteY4" fmla="*/ 1810713 h 1810713"/>
              <a:gd name="connsiteX5" fmla="*/ 301792 w 1860468"/>
              <a:gd name="connsiteY5" fmla="*/ 1810713 h 1810713"/>
              <a:gd name="connsiteX6" fmla="*/ 0 w 1860468"/>
              <a:gd name="connsiteY6" fmla="*/ 1508921 h 1810713"/>
              <a:gd name="connsiteX7" fmla="*/ 0 w 1860468"/>
              <a:gd name="connsiteY7" fmla="*/ 301792 h 1810713"/>
              <a:gd name="connsiteX8" fmla="*/ 301792 w 1860468"/>
              <a:gd name="connsiteY8" fmla="*/ 0 h 18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0468" h="1810713">
                <a:moveTo>
                  <a:pt x="301792" y="0"/>
                </a:moveTo>
                <a:lnTo>
                  <a:pt x="1558676" y="0"/>
                </a:lnTo>
                <a:cubicBezTo>
                  <a:pt x="1725351" y="0"/>
                  <a:pt x="1860468" y="135117"/>
                  <a:pt x="1860468" y="301792"/>
                </a:cubicBezTo>
                <a:lnTo>
                  <a:pt x="1860468" y="1508921"/>
                </a:lnTo>
                <a:cubicBezTo>
                  <a:pt x="1860468" y="1675596"/>
                  <a:pt x="1725351" y="1810713"/>
                  <a:pt x="1558676" y="1810713"/>
                </a:cubicBezTo>
                <a:lnTo>
                  <a:pt x="301792" y="1810713"/>
                </a:lnTo>
                <a:cubicBezTo>
                  <a:pt x="135117" y="1810713"/>
                  <a:pt x="0" y="1675596"/>
                  <a:pt x="0" y="1508921"/>
                </a:cubicBezTo>
                <a:lnTo>
                  <a:pt x="0" y="301792"/>
                </a:lnTo>
                <a:cubicBezTo>
                  <a:pt x="0" y="135117"/>
                  <a:pt x="135117" y="0"/>
                  <a:pt x="301792" y="0"/>
                </a:cubicBezTo>
                <a:close/>
              </a:path>
            </a:pathLst>
          </a:custGeom>
        </p:spPr>
        <p:txBody>
          <a:bodyPr wrap="square">
            <a:noAutofit/>
          </a:bodyPr>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47700" y="6492875"/>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AE74C6-1819-4215-ACCE-9EE885241B6D}" type="datetime1">
              <a:rPr lang="zh-CN" altLang="en-US" smtClean="0"/>
              <a:t>2024/10/10</a:t>
            </a:fld>
            <a:endParaRPr lang="zh-CN" altLang="en-US" dirty="0"/>
          </a:p>
        </p:txBody>
      </p:sp>
      <p:sp>
        <p:nvSpPr>
          <p:cNvPr id="5" name="页脚占位符 4"/>
          <p:cNvSpPr>
            <a:spLocks noGrp="1"/>
          </p:cNvSpPr>
          <p:nvPr>
            <p:ph type="ftr" sz="quarter" idx="3"/>
          </p:nvPr>
        </p:nvSpPr>
        <p:spPr>
          <a:xfrm>
            <a:off x="4048100" y="6483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a:t>学而不厌，诲人不倦</a:t>
            </a:r>
            <a:endParaRPr lang="zh-CN" altLang="en-US" dirty="0"/>
          </a:p>
        </p:txBody>
      </p:sp>
      <p:sp>
        <p:nvSpPr>
          <p:cNvPr id="6" name="灯片编号占位符 5"/>
          <p:cNvSpPr>
            <a:spLocks noGrp="1"/>
          </p:cNvSpPr>
          <p:nvPr>
            <p:ph type="sldNum" sz="quarter" idx="4"/>
          </p:nvPr>
        </p:nvSpPr>
        <p:spPr>
          <a:xfrm>
            <a:off x="8801100" y="649287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0F2D4F-2241-454B-AF5D-961C997CB3BA}"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8" r:id="rId3"/>
    <p:sldLayoutId id="2147483659" r:id="rId4"/>
    <p:sldLayoutId id="2147483661" r:id="rId5"/>
    <p:sldLayoutId id="2147483663" r:id="rId6"/>
    <p:sldLayoutId id="2147483664" r:id="rId7"/>
    <p:sldLayoutId id="2147483665" r:id="rId8"/>
    <p:sldLayoutId id="2147483671" r:id="rId9"/>
    <p:sldLayoutId id="2147483674" r:id="rId10"/>
    <p:sldLayoutId id="2147483675"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C764DE79-268F-4C1A-8933-263129D2AF90}" type="datetimeFigureOut">
              <a:rPr lang="en-US" dirty="0">
                <a:solidFill>
                  <a:prstClr val="black">
                    <a:tint val="75000"/>
                  </a:prstClr>
                </a:solidFill>
              </a:rPr>
              <a:t>10/10/2024</a:t>
            </a:fld>
            <a:endParaRPr lang="en-US" dirty="0">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48F63A3B-78C7-47BE-AE5E-E10140E04643}" type="slidenum">
              <a:rPr lang="en-US" dirty="0">
                <a:solidFill>
                  <a:prstClr val="black">
                    <a:tint val="75000"/>
                  </a:prstClr>
                </a:solidFill>
              </a:rPr>
              <a:t>‹#›</a:t>
            </a:fld>
            <a:endParaRPr 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81" r:id="rId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tags" Target="../tags/tag80.xml"/><Relationship Id="rId7" Type="http://schemas.openxmlformats.org/officeDocument/2006/relationships/notesSlide" Target="../notesSlides/notesSlide11.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slideLayout" Target="../slideLayouts/slideLayout3.xml"/><Relationship Id="rId5" Type="http://schemas.openxmlformats.org/officeDocument/2006/relationships/tags" Target="../tags/tag82.xml"/><Relationship Id="rId4" Type="http://schemas.openxmlformats.org/officeDocument/2006/relationships/tags" Target="../tags/tag81.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9.jpeg"/><Relationship Id="rId5" Type="http://schemas.microsoft.com/office/2007/relationships/hdphoto" Target="../media/hdphoto2.wdp"/><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tags" Target="../tags/tag85.xml"/><Relationship Id="rId7" Type="http://schemas.openxmlformats.org/officeDocument/2006/relationships/image" Target="../media/image19.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notesSlide" Target="../notesSlides/notesSlide14.xml"/><Relationship Id="rId5" Type="http://schemas.openxmlformats.org/officeDocument/2006/relationships/slideLayout" Target="../slideLayouts/slideLayout6.xml"/><Relationship Id="rId4" Type="http://schemas.openxmlformats.org/officeDocument/2006/relationships/tags" Target="../tags/tag86.xml"/></Relationships>
</file>

<file path=ppt/slides/_rels/slide15.xml.rels><?xml version="1.0" encoding="UTF-8" standalone="yes"?>
<Relationships xmlns="http://schemas.openxmlformats.org/package/2006/relationships"><Relationship Id="rId8" Type="http://schemas.openxmlformats.org/officeDocument/2006/relationships/tags" Target="../tags/tag94.xml"/><Relationship Id="rId3" Type="http://schemas.openxmlformats.org/officeDocument/2006/relationships/tags" Target="../tags/tag89.xml"/><Relationship Id="rId7" Type="http://schemas.openxmlformats.org/officeDocument/2006/relationships/tags" Target="../tags/tag93.xml"/><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tags" Target="../tags/tag92.xml"/><Relationship Id="rId11" Type="http://schemas.openxmlformats.org/officeDocument/2006/relationships/image" Target="../media/image20.png"/><Relationship Id="rId5" Type="http://schemas.openxmlformats.org/officeDocument/2006/relationships/tags" Target="../tags/tag91.xml"/><Relationship Id="rId10" Type="http://schemas.openxmlformats.org/officeDocument/2006/relationships/notesSlide" Target="../notesSlides/notesSlide15.xml"/><Relationship Id="rId4" Type="http://schemas.openxmlformats.org/officeDocument/2006/relationships/tags" Target="../tags/tag90.xml"/><Relationship Id="rId9"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3" Type="http://schemas.openxmlformats.org/officeDocument/2006/relationships/tags" Target="../tags/tag97.xml"/><Relationship Id="rId7" Type="http://schemas.openxmlformats.org/officeDocument/2006/relationships/slideLayout" Target="../slideLayouts/slideLayout6.xml"/><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tags" Target="../tags/tag100.xml"/><Relationship Id="rId5" Type="http://schemas.openxmlformats.org/officeDocument/2006/relationships/tags" Target="../tags/tag99.xml"/><Relationship Id="rId4" Type="http://schemas.openxmlformats.org/officeDocument/2006/relationships/tags" Target="../tags/tag98.xml"/><Relationship Id="rId9" Type="http://schemas.openxmlformats.org/officeDocument/2006/relationships/image" Target="../media/image21.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3" Type="http://schemas.openxmlformats.org/officeDocument/2006/relationships/tags" Target="../tags/tag103.xml"/><Relationship Id="rId7" Type="http://schemas.openxmlformats.org/officeDocument/2006/relationships/slideLayout" Target="../slideLayouts/slideLayout6.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tags" Target="../tags/tag104.xml"/><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9.jpeg"/><Relationship Id="rId5" Type="http://schemas.microsoft.com/office/2007/relationships/hdphoto" Target="../media/hdphoto2.wdp"/><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tags" Target="../tags/tag114.xml"/><Relationship Id="rId13" Type="http://schemas.openxmlformats.org/officeDocument/2006/relationships/slideLayout" Target="../slideLayouts/slideLayout6.xml"/><Relationship Id="rId3" Type="http://schemas.openxmlformats.org/officeDocument/2006/relationships/tags" Target="../tags/tag109.xml"/><Relationship Id="rId7" Type="http://schemas.openxmlformats.org/officeDocument/2006/relationships/tags" Target="../tags/tag113.xml"/><Relationship Id="rId12" Type="http://schemas.openxmlformats.org/officeDocument/2006/relationships/tags" Target="../tags/tag118.xml"/><Relationship Id="rId17" Type="http://schemas.openxmlformats.org/officeDocument/2006/relationships/image" Target="../media/image26.jpeg"/><Relationship Id="rId2" Type="http://schemas.openxmlformats.org/officeDocument/2006/relationships/tags" Target="../tags/tag108.xml"/><Relationship Id="rId16" Type="http://schemas.openxmlformats.org/officeDocument/2006/relationships/image" Target="../media/image25.jpeg"/><Relationship Id="rId1" Type="http://schemas.openxmlformats.org/officeDocument/2006/relationships/tags" Target="../tags/tag107.xml"/><Relationship Id="rId6" Type="http://schemas.openxmlformats.org/officeDocument/2006/relationships/tags" Target="../tags/tag112.xml"/><Relationship Id="rId11" Type="http://schemas.openxmlformats.org/officeDocument/2006/relationships/tags" Target="../tags/tag117.xml"/><Relationship Id="rId5" Type="http://schemas.openxmlformats.org/officeDocument/2006/relationships/tags" Target="../tags/tag111.xml"/><Relationship Id="rId15" Type="http://schemas.openxmlformats.org/officeDocument/2006/relationships/image" Target="../media/image24.jpeg"/><Relationship Id="rId10" Type="http://schemas.openxmlformats.org/officeDocument/2006/relationships/tags" Target="../tags/tag116.xml"/><Relationship Id="rId4" Type="http://schemas.openxmlformats.org/officeDocument/2006/relationships/tags" Target="../tags/tag110.xml"/><Relationship Id="rId9" Type="http://schemas.openxmlformats.org/officeDocument/2006/relationships/tags" Target="../tags/tag115.xml"/><Relationship Id="rId1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8" Type="http://schemas.openxmlformats.org/officeDocument/2006/relationships/tags" Target="../tags/tag126.xml"/><Relationship Id="rId3" Type="http://schemas.openxmlformats.org/officeDocument/2006/relationships/tags" Target="../tags/tag121.xml"/><Relationship Id="rId7" Type="http://schemas.openxmlformats.org/officeDocument/2006/relationships/tags" Target="../tags/tag125.xml"/><Relationship Id="rId12" Type="http://schemas.openxmlformats.org/officeDocument/2006/relationships/image" Target="../media/image27.jpeg"/><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tags" Target="../tags/tag124.xml"/><Relationship Id="rId11" Type="http://schemas.openxmlformats.org/officeDocument/2006/relationships/notesSlide" Target="../notesSlides/notesSlide20.xml"/><Relationship Id="rId5" Type="http://schemas.openxmlformats.org/officeDocument/2006/relationships/tags" Target="../tags/tag123.xml"/><Relationship Id="rId10" Type="http://schemas.openxmlformats.org/officeDocument/2006/relationships/slideLayout" Target="../slideLayouts/slideLayout6.xml"/><Relationship Id="rId4" Type="http://schemas.openxmlformats.org/officeDocument/2006/relationships/tags" Target="../tags/tag122.xml"/><Relationship Id="rId9" Type="http://schemas.openxmlformats.org/officeDocument/2006/relationships/tags" Target="../tags/tag12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jpeg"/><Relationship Id="rId5" Type="http://schemas.microsoft.com/office/2007/relationships/hdphoto" Target="../media/hdphoto2.wdp"/><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21" Type="http://schemas.openxmlformats.org/officeDocument/2006/relationships/image" Target="../media/image11.jpeg"/><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notesSlide" Target="../notesSlides/notesSlide4.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19" Type="http://schemas.openxmlformats.org/officeDocument/2006/relationships/slideLayout" Target="../slideLayouts/slideLayout6.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5.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slideLayout" Target="../slideLayouts/slideLayout6.xml"/><Relationship Id="rId3" Type="http://schemas.openxmlformats.org/officeDocument/2006/relationships/tags" Target="../tags/tag22.xml"/><Relationship Id="rId7" Type="http://schemas.openxmlformats.org/officeDocument/2006/relationships/tags" Target="../tags/tag26.xml"/><Relationship Id="rId12" Type="http://schemas.openxmlformats.org/officeDocument/2006/relationships/tags" Target="../tags/tag31.xml"/><Relationship Id="rId17" Type="http://schemas.openxmlformats.org/officeDocument/2006/relationships/image" Target="../media/image14.jpeg"/><Relationship Id="rId2" Type="http://schemas.openxmlformats.org/officeDocument/2006/relationships/tags" Target="../tags/tag21.xml"/><Relationship Id="rId16" Type="http://schemas.openxmlformats.org/officeDocument/2006/relationships/image" Target="../media/image13.jpeg"/><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tags" Target="../tags/tag30.xml"/><Relationship Id="rId5" Type="http://schemas.openxmlformats.org/officeDocument/2006/relationships/tags" Target="../tags/tag24.xml"/><Relationship Id="rId15" Type="http://schemas.openxmlformats.org/officeDocument/2006/relationships/image" Target="../media/image12.jpeg"/><Relationship Id="rId10" Type="http://schemas.openxmlformats.org/officeDocument/2006/relationships/tags" Target="../tags/tag29.xml"/><Relationship Id="rId4" Type="http://schemas.openxmlformats.org/officeDocument/2006/relationships/tags" Target="../tags/tag23.xml"/><Relationship Id="rId9" Type="http://schemas.openxmlformats.org/officeDocument/2006/relationships/tags" Target="../tags/tag28.xml"/><Relationship Id="rId1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3" Type="http://schemas.openxmlformats.org/officeDocument/2006/relationships/tags" Target="../tags/tag34.xml"/><Relationship Id="rId7" Type="http://schemas.openxmlformats.org/officeDocument/2006/relationships/slideLayout" Target="../slideLayouts/slideLayout6.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tags" Target="../tags/tag3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jpeg"/><Relationship Id="rId5" Type="http://schemas.microsoft.com/office/2007/relationships/hdphoto" Target="../media/hdphoto2.wdp"/><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tags" Target="../tags/tag45.xml"/><Relationship Id="rId13" Type="http://schemas.openxmlformats.org/officeDocument/2006/relationships/tags" Target="../tags/tag50.xml"/><Relationship Id="rId18" Type="http://schemas.openxmlformats.org/officeDocument/2006/relationships/image" Target="../media/image15.png"/><Relationship Id="rId3" Type="http://schemas.openxmlformats.org/officeDocument/2006/relationships/tags" Target="../tags/tag40.xml"/><Relationship Id="rId7" Type="http://schemas.openxmlformats.org/officeDocument/2006/relationships/tags" Target="../tags/tag44.xml"/><Relationship Id="rId12" Type="http://schemas.openxmlformats.org/officeDocument/2006/relationships/tags" Target="../tags/tag49.xml"/><Relationship Id="rId17" Type="http://schemas.openxmlformats.org/officeDocument/2006/relationships/notesSlide" Target="../notesSlides/notesSlide8.xml"/><Relationship Id="rId2" Type="http://schemas.openxmlformats.org/officeDocument/2006/relationships/tags" Target="../tags/tag39.xml"/><Relationship Id="rId16" Type="http://schemas.openxmlformats.org/officeDocument/2006/relationships/slideLayout" Target="../slideLayouts/slideLayout3.xml"/><Relationship Id="rId1" Type="http://schemas.openxmlformats.org/officeDocument/2006/relationships/tags" Target="../tags/tag38.xml"/><Relationship Id="rId6" Type="http://schemas.openxmlformats.org/officeDocument/2006/relationships/tags" Target="../tags/tag43.xml"/><Relationship Id="rId11" Type="http://schemas.openxmlformats.org/officeDocument/2006/relationships/tags" Target="../tags/tag48.xml"/><Relationship Id="rId5" Type="http://schemas.openxmlformats.org/officeDocument/2006/relationships/tags" Target="../tags/tag42.xml"/><Relationship Id="rId15" Type="http://schemas.openxmlformats.org/officeDocument/2006/relationships/tags" Target="../tags/tag52.xml"/><Relationship Id="rId10" Type="http://schemas.openxmlformats.org/officeDocument/2006/relationships/tags" Target="../tags/tag47.xml"/><Relationship Id="rId4" Type="http://schemas.openxmlformats.org/officeDocument/2006/relationships/tags" Target="../tags/tag41.xml"/><Relationship Id="rId9" Type="http://schemas.openxmlformats.org/officeDocument/2006/relationships/tags" Target="../tags/tag46.xml"/><Relationship Id="rId14" Type="http://schemas.openxmlformats.org/officeDocument/2006/relationships/tags" Target="../tags/tag51.xml"/></Relationships>
</file>

<file path=ppt/slides/_rels/slide9.xml.rels><?xml version="1.0" encoding="UTF-8" standalone="yes"?>
<Relationships xmlns="http://schemas.openxmlformats.org/package/2006/relationships"><Relationship Id="rId8" Type="http://schemas.openxmlformats.org/officeDocument/2006/relationships/tags" Target="../tags/tag60.xml"/><Relationship Id="rId13" Type="http://schemas.openxmlformats.org/officeDocument/2006/relationships/tags" Target="../tags/tag65.xml"/><Relationship Id="rId18" Type="http://schemas.openxmlformats.org/officeDocument/2006/relationships/tags" Target="../tags/tag70.xml"/><Relationship Id="rId26" Type="http://schemas.openxmlformats.org/officeDocument/2006/relationships/slideLayout" Target="../slideLayouts/slideLayout6.xml"/><Relationship Id="rId3" Type="http://schemas.openxmlformats.org/officeDocument/2006/relationships/tags" Target="../tags/tag55.xml"/><Relationship Id="rId21" Type="http://schemas.openxmlformats.org/officeDocument/2006/relationships/tags" Target="../tags/tag73.xml"/><Relationship Id="rId7" Type="http://schemas.openxmlformats.org/officeDocument/2006/relationships/tags" Target="../tags/tag59.xml"/><Relationship Id="rId12" Type="http://schemas.openxmlformats.org/officeDocument/2006/relationships/tags" Target="../tags/tag64.xml"/><Relationship Id="rId17" Type="http://schemas.openxmlformats.org/officeDocument/2006/relationships/tags" Target="../tags/tag69.xml"/><Relationship Id="rId25" Type="http://schemas.openxmlformats.org/officeDocument/2006/relationships/tags" Target="../tags/tag77.xml"/><Relationship Id="rId2" Type="http://schemas.openxmlformats.org/officeDocument/2006/relationships/tags" Target="../tags/tag54.xml"/><Relationship Id="rId16" Type="http://schemas.openxmlformats.org/officeDocument/2006/relationships/tags" Target="../tags/tag68.xml"/><Relationship Id="rId20" Type="http://schemas.openxmlformats.org/officeDocument/2006/relationships/tags" Target="../tags/tag72.xml"/><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tags" Target="../tags/tag63.xml"/><Relationship Id="rId24" Type="http://schemas.openxmlformats.org/officeDocument/2006/relationships/tags" Target="../tags/tag76.xml"/><Relationship Id="rId5" Type="http://schemas.openxmlformats.org/officeDocument/2006/relationships/tags" Target="../tags/tag57.xml"/><Relationship Id="rId15" Type="http://schemas.openxmlformats.org/officeDocument/2006/relationships/tags" Target="../tags/tag67.xml"/><Relationship Id="rId23" Type="http://schemas.openxmlformats.org/officeDocument/2006/relationships/tags" Target="../tags/tag75.xml"/><Relationship Id="rId10" Type="http://schemas.openxmlformats.org/officeDocument/2006/relationships/tags" Target="../tags/tag62.xml"/><Relationship Id="rId19" Type="http://schemas.openxmlformats.org/officeDocument/2006/relationships/tags" Target="../tags/tag71.xml"/><Relationship Id="rId4" Type="http://schemas.openxmlformats.org/officeDocument/2006/relationships/tags" Target="../tags/tag56.xml"/><Relationship Id="rId9" Type="http://schemas.openxmlformats.org/officeDocument/2006/relationships/tags" Target="../tags/tag61.xml"/><Relationship Id="rId14" Type="http://schemas.openxmlformats.org/officeDocument/2006/relationships/tags" Target="../tags/tag66.xml"/><Relationship Id="rId22" Type="http://schemas.openxmlformats.org/officeDocument/2006/relationships/tags" Target="../tags/tag74.xml"/><Relationship Id="rId2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20" name="矩形 19"/>
          <p:cNvSpPr/>
          <p:nvPr/>
        </p:nvSpPr>
        <p:spPr>
          <a:xfrm>
            <a:off x="0" y="-16264"/>
            <a:ext cx="12192000" cy="6874264"/>
          </a:xfrm>
          <a:prstGeom prst="rect">
            <a:avLst/>
          </a:prstGeom>
          <a:solidFill>
            <a:schemeClr val="bg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任意多边形 32"/>
          <p:cNvSpPr/>
          <p:nvPr/>
        </p:nvSpPr>
        <p:spPr>
          <a:xfrm>
            <a:off x="1" y="-38100"/>
            <a:ext cx="12191999" cy="3467100"/>
          </a:xfrm>
          <a:custGeom>
            <a:avLst/>
            <a:gdLst>
              <a:gd name="connsiteX0" fmla="*/ 0 w 12191999"/>
              <a:gd name="connsiteY0" fmla="*/ 0 h 3467100"/>
              <a:gd name="connsiteX1" fmla="*/ 12191999 w 12191999"/>
              <a:gd name="connsiteY1" fmla="*/ 0 h 3467100"/>
              <a:gd name="connsiteX2" fmla="*/ 12191999 w 12191999"/>
              <a:gd name="connsiteY2" fmla="*/ 2387141 h 3467100"/>
              <a:gd name="connsiteX3" fmla="*/ 11986303 w 12191999"/>
              <a:gd name="connsiteY3" fmla="*/ 2471405 h 3467100"/>
              <a:gd name="connsiteX4" fmla="*/ 6121399 w 12191999"/>
              <a:gd name="connsiteY4" fmla="*/ 3467100 h 3467100"/>
              <a:gd name="connsiteX5" fmla="*/ 256496 w 12191999"/>
              <a:gd name="connsiteY5" fmla="*/ 2471405 h 3467100"/>
              <a:gd name="connsiteX6" fmla="*/ 0 w 12191999"/>
              <a:gd name="connsiteY6" fmla="*/ 2366332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3467100">
                <a:moveTo>
                  <a:pt x="0" y="0"/>
                </a:moveTo>
                <a:lnTo>
                  <a:pt x="12191999" y="0"/>
                </a:lnTo>
                <a:lnTo>
                  <a:pt x="12191999" y="2387141"/>
                </a:lnTo>
                <a:lnTo>
                  <a:pt x="11986303" y="2471405"/>
                </a:lnTo>
                <a:cubicBezTo>
                  <a:pt x="10392508" y="3093437"/>
                  <a:pt x="8349226" y="3467100"/>
                  <a:pt x="6121399" y="3467100"/>
                </a:cubicBezTo>
                <a:cubicBezTo>
                  <a:pt x="3893572" y="3467100"/>
                  <a:pt x="1850290" y="3093437"/>
                  <a:pt x="256496" y="2471405"/>
                </a:cubicBezTo>
                <a:lnTo>
                  <a:pt x="0" y="2366332"/>
                </a:lnTo>
                <a:close/>
              </a:path>
            </a:pathLst>
          </a:custGeom>
          <a:solidFill>
            <a:srgbClr val="B249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26" name="图片 25"/>
          <p:cNvPicPr>
            <a:picLocks noChangeAspect="1"/>
          </p:cNvPicPr>
          <p:nvPr/>
        </p:nvPicPr>
        <p:blipFill rotWithShape="1">
          <a:blip r:embed="rId4">
            <a:extLst>
              <a:ext uri="{28A0092B-C50C-407E-A947-70E740481C1C}">
                <a14:useLocalDpi xmlns:a14="http://schemas.microsoft.com/office/drawing/2010/main" val="0"/>
              </a:ext>
            </a:extLst>
          </a:blip>
          <a:srcRect t="29782" b="12558"/>
          <a:stretch>
            <a:fillRect/>
          </a:stretch>
        </p:blipFill>
        <p:spPr>
          <a:xfrm>
            <a:off x="0" y="-38100"/>
            <a:ext cx="12192000" cy="3241580"/>
          </a:xfrm>
          <a:custGeom>
            <a:avLst/>
            <a:gdLst>
              <a:gd name="connsiteX0" fmla="*/ 0 w 12192000"/>
              <a:gd name="connsiteY0" fmla="*/ 0 h 3906851"/>
              <a:gd name="connsiteX1" fmla="*/ 12192000 w 12192000"/>
              <a:gd name="connsiteY1" fmla="*/ 0 h 3906851"/>
              <a:gd name="connsiteX2" fmla="*/ 12192000 w 12192000"/>
              <a:gd name="connsiteY2" fmla="*/ 3011223 h 3906851"/>
              <a:gd name="connsiteX3" fmla="*/ 11986304 w 12192000"/>
              <a:gd name="connsiteY3" fmla="*/ 3081105 h 3906851"/>
              <a:gd name="connsiteX4" fmla="*/ 6121400 w 12192000"/>
              <a:gd name="connsiteY4" fmla="*/ 3906851 h 3906851"/>
              <a:gd name="connsiteX5" fmla="*/ 256497 w 12192000"/>
              <a:gd name="connsiteY5" fmla="*/ 3081105 h 3906851"/>
              <a:gd name="connsiteX6" fmla="*/ 0 w 12192000"/>
              <a:gd name="connsiteY6" fmla="*/ 2993965 h 3906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906851">
                <a:moveTo>
                  <a:pt x="0" y="0"/>
                </a:moveTo>
                <a:lnTo>
                  <a:pt x="12192000" y="0"/>
                </a:lnTo>
                <a:lnTo>
                  <a:pt x="12192000" y="3011223"/>
                </a:lnTo>
                <a:lnTo>
                  <a:pt x="11986304" y="3081105"/>
                </a:lnTo>
                <a:cubicBezTo>
                  <a:pt x="10392509" y="3596966"/>
                  <a:pt x="8349227" y="3906851"/>
                  <a:pt x="6121400" y="3906851"/>
                </a:cubicBezTo>
                <a:cubicBezTo>
                  <a:pt x="3893573" y="3906851"/>
                  <a:pt x="1850291" y="3596966"/>
                  <a:pt x="256497" y="3081105"/>
                </a:cubicBezTo>
                <a:lnTo>
                  <a:pt x="0" y="2993965"/>
                </a:lnTo>
                <a:close/>
              </a:path>
            </a:pathLst>
          </a:custGeom>
        </p:spPr>
      </p:pic>
      <p:sp>
        <p:nvSpPr>
          <p:cNvPr id="27" name="任意多边形 26"/>
          <p:cNvSpPr/>
          <p:nvPr/>
        </p:nvSpPr>
        <p:spPr>
          <a:xfrm>
            <a:off x="-12700" y="-38100"/>
            <a:ext cx="12204700" cy="3226110"/>
          </a:xfrm>
          <a:custGeom>
            <a:avLst/>
            <a:gdLst>
              <a:gd name="connsiteX0" fmla="*/ 0 w 12192000"/>
              <a:gd name="connsiteY0" fmla="*/ 0 h 3797300"/>
              <a:gd name="connsiteX1" fmla="*/ 12192000 w 12192000"/>
              <a:gd name="connsiteY1" fmla="*/ 0 h 3797300"/>
              <a:gd name="connsiteX2" fmla="*/ 12192000 w 12192000"/>
              <a:gd name="connsiteY2" fmla="*/ 2926786 h 3797300"/>
              <a:gd name="connsiteX3" fmla="*/ 11986304 w 12192000"/>
              <a:gd name="connsiteY3" fmla="*/ 2994708 h 3797300"/>
              <a:gd name="connsiteX4" fmla="*/ 6121400 w 12192000"/>
              <a:gd name="connsiteY4" fmla="*/ 3797300 h 3797300"/>
              <a:gd name="connsiteX5" fmla="*/ 256497 w 12192000"/>
              <a:gd name="connsiteY5" fmla="*/ 2994708 h 3797300"/>
              <a:gd name="connsiteX6" fmla="*/ 0 w 12192000"/>
              <a:gd name="connsiteY6" fmla="*/ 2910012 h 379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797300">
                <a:moveTo>
                  <a:pt x="0" y="0"/>
                </a:moveTo>
                <a:lnTo>
                  <a:pt x="12192000" y="0"/>
                </a:lnTo>
                <a:lnTo>
                  <a:pt x="12192000" y="2926786"/>
                </a:lnTo>
                <a:lnTo>
                  <a:pt x="11986304" y="2994708"/>
                </a:lnTo>
                <a:cubicBezTo>
                  <a:pt x="10392509" y="3496104"/>
                  <a:pt x="8349227" y="3797300"/>
                  <a:pt x="6121400" y="3797300"/>
                </a:cubicBezTo>
                <a:cubicBezTo>
                  <a:pt x="3893573" y="3797300"/>
                  <a:pt x="1850291" y="3496104"/>
                  <a:pt x="256497" y="2994708"/>
                </a:cubicBezTo>
                <a:lnTo>
                  <a:pt x="0" y="2910012"/>
                </a:lnTo>
                <a:close/>
              </a:path>
            </a:pathLst>
          </a:custGeom>
          <a:gradFill>
            <a:gsLst>
              <a:gs pos="41000">
                <a:schemeClr val="bg1">
                  <a:alpha val="57000"/>
                </a:schemeClr>
              </a:gs>
              <a:gs pos="0">
                <a:schemeClr val="bg1">
                  <a:alpha val="87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 name="文本框 7"/>
          <p:cNvSpPr txBox="1"/>
          <p:nvPr/>
        </p:nvSpPr>
        <p:spPr>
          <a:xfrm>
            <a:off x="1151890" y="4293235"/>
            <a:ext cx="10692130" cy="2011045"/>
          </a:xfrm>
          <a:prstGeom prst="rect">
            <a:avLst/>
          </a:prstGeom>
          <a:noFill/>
        </p:spPr>
        <p:txBody>
          <a:bodyPr wrap="square" rtlCol="0">
            <a:spAutoFit/>
          </a:bodyPr>
          <a:lstStyle/>
          <a:p>
            <a:pPr algn="dist">
              <a:lnSpc>
                <a:spcPct val="130000"/>
              </a:lnSpc>
            </a:pPr>
            <a:r>
              <a:rPr lang="zh-CN" altLang="en-US" sz="4800" b="1" dirty="0">
                <a:solidFill>
                  <a:schemeClr val="accent1"/>
                </a:solidFill>
                <a:latin typeface="Arial" panose="020B0604020202020204" pitchFamily="34" charset="0"/>
                <a:ea typeface="微软雅黑" panose="020B0503020204020204" pitchFamily="34" charset="-122"/>
                <a:sym typeface="+mn-ea"/>
              </a:rPr>
              <a:t>基于向量数据库的甲骨文图像检索研究</a:t>
            </a:r>
            <a:r>
              <a:rPr lang="en-US" sz="4800" b="1">
                <a:solidFill>
                  <a:schemeClr val="accent1">
                    <a:alpha val="100000"/>
                  </a:schemeClr>
                </a:solidFill>
                <a:latin typeface="华文宋体" panose="02010600040101010101" charset="-122"/>
                <a:ea typeface="华文宋体" panose="02010600040101010101" charset="-122"/>
                <a:cs typeface="华文宋体" panose="02010600040101010101" charset="-122"/>
                <a:sym typeface="+mn-ea"/>
              </a:rPr>
              <a:t>
</a:t>
            </a:r>
            <a:endParaRPr lang="zh-CN" altLang="en-US" sz="48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4" name="直接连接符 13"/>
          <p:cNvCxnSpPr/>
          <p:nvPr/>
        </p:nvCxnSpPr>
        <p:spPr>
          <a:xfrm>
            <a:off x="5761121" y="5533885"/>
            <a:ext cx="66975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6884928" y="5805442"/>
            <a:ext cx="2120900" cy="450850"/>
          </a:xfrm>
          <a:prstGeom prst="rect">
            <a:avLst/>
          </a:prstGeom>
          <a:noFill/>
        </p:spPr>
        <p:txBody>
          <a:bodyPr wrap="square" rtlCol="0">
            <a:spAutoFit/>
          </a:bodyPr>
          <a:lstStyle/>
          <a:p>
            <a:pPr>
              <a:lnSpc>
                <a:spcPct val="130000"/>
              </a:lnSpc>
            </a:pPr>
            <a:r>
              <a:rPr lang="zh-CN" altLang="en-US" dirty="0">
                <a:latin typeface="Arial" panose="020B0604020202020204" pitchFamily="34" charset="0"/>
                <a:ea typeface="微软雅黑" panose="020B0503020204020204" pitchFamily="34" charset="-122"/>
                <a:sym typeface="Arial" panose="020B0604020202020204" pitchFamily="34" charset="0"/>
              </a:rPr>
              <a:t>汇报人：王伯勇</a:t>
            </a:r>
          </a:p>
        </p:txBody>
      </p:sp>
      <p:sp>
        <p:nvSpPr>
          <p:cNvPr id="18" name="文本框 17"/>
          <p:cNvSpPr txBox="1"/>
          <p:nvPr/>
        </p:nvSpPr>
        <p:spPr>
          <a:xfrm>
            <a:off x="9704871" y="5799745"/>
            <a:ext cx="2367129" cy="450850"/>
          </a:xfrm>
          <a:prstGeom prst="rect">
            <a:avLst/>
          </a:prstGeom>
          <a:noFill/>
        </p:spPr>
        <p:txBody>
          <a:bodyPr wrap="square" rtlCol="0">
            <a:spAutoFit/>
          </a:bodyPr>
          <a:lstStyle/>
          <a:p>
            <a:pPr>
              <a:lnSpc>
                <a:spcPct val="130000"/>
              </a:lnSpc>
            </a:pPr>
            <a:r>
              <a:rPr lang="zh-CN" altLang="en-US" dirty="0">
                <a:latin typeface="Arial" panose="020B0604020202020204" pitchFamily="34" charset="0"/>
                <a:ea typeface="微软雅黑" panose="020B0503020204020204" pitchFamily="34" charset="-122"/>
                <a:sym typeface="Arial" panose="020B0604020202020204" pitchFamily="34" charset="0"/>
              </a:rPr>
              <a:t>日期：</a:t>
            </a:r>
            <a:r>
              <a:rPr lang="en-US" altLang="zh-CN" dirty="0">
                <a:latin typeface="Arial" panose="020B0604020202020204" pitchFamily="34" charset="0"/>
                <a:ea typeface="微软雅黑" panose="020B0503020204020204" pitchFamily="34" charset="-122"/>
                <a:sym typeface="Arial" panose="020B0604020202020204" pitchFamily="34" charset="0"/>
              </a:rPr>
              <a:t>2024.10.19</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9" name="副标题 23"/>
          <p:cNvSpPr>
            <a:spLocks noGrp="1"/>
          </p:cNvSpPr>
          <p:nvPr/>
        </p:nvSpPr>
        <p:spPr>
          <a:xfrm>
            <a:off x="1488000" y="5157000"/>
            <a:ext cx="9719999" cy="361417"/>
          </a:xfrm>
          <a:prstGeom prst="rect">
            <a:avLst/>
          </a:prstGeom>
        </p:spPr>
        <p:txBody>
          <a:bodyPr vert="horz" lIns="91440" tIns="46800" rIns="91440" bIns="46800" rtlCol="0">
            <a:normAutofit/>
          </a:bodyPr>
          <a:lstStyle>
            <a:lvl1pPr marL="0" indent="0" algn="dist" defTabSz="914400" rtl="0" eaLnBrk="1" latinLnBrk="0" hangingPunct="1">
              <a:lnSpc>
                <a:spcPct val="100000"/>
              </a:lnSpc>
              <a:spcBef>
                <a:spcPts val="1000"/>
              </a:spcBef>
              <a:buFont typeface="Arial" panose="020B0604020202020204" pitchFamily="34" charset="0"/>
              <a:buNone/>
              <a:defRPr sz="1200" kern="1200">
                <a:solidFill>
                  <a:schemeClr val="bg1">
                    <a:lumMod val="50000"/>
                  </a:schemeClr>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pPr>
            <a:r>
              <a:rPr lang="en-US" altLang="zh-CN" dirty="0">
                <a:solidFill>
                  <a:schemeClr val="accent4"/>
                </a:solidFill>
                <a:latin typeface="Arial" panose="020B0604020202020204" pitchFamily="34" charset="0"/>
                <a:ea typeface="微软雅黑" panose="020B0503020204020204" pitchFamily="34" charset="-122"/>
                <a:sym typeface="Arial" panose="020B0604020202020204" pitchFamily="34" charset="0"/>
              </a:rPr>
              <a:t>GENERAL PPT TEMPLATE FOR SUMMARY AND DEFENSE</a:t>
            </a:r>
          </a:p>
          <a:p>
            <a:pPr>
              <a:lnSpc>
                <a:spcPct val="130000"/>
              </a:lnSpc>
            </a:pP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nvGrpSpPr>
          <p:cNvPr id="4" name="组合 3"/>
          <p:cNvGrpSpPr/>
          <p:nvPr/>
        </p:nvGrpSpPr>
        <p:grpSpPr>
          <a:xfrm>
            <a:off x="5245047" y="2760751"/>
            <a:ext cx="1701906" cy="1701906"/>
            <a:chOff x="5245047" y="2760751"/>
            <a:chExt cx="1701906" cy="1701906"/>
          </a:xfrm>
        </p:grpSpPr>
        <p:sp>
          <p:nvSpPr>
            <p:cNvPr id="3" name="椭圆 2"/>
            <p:cNvSpPr/>
            <p:nvPr/>
          </p:nvSpPr>
          <p:spPr>
            <a:xfrm>
              <a:off x="5245047" y="2760751"/>
              <a:ext cx="1701906" cy="17019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22" name="图片 21"/>
            <p:cNvPicPr>
              <a:picLocks noChangeAspect="1"/>
            </p:cNvPicPr>
            <p:nvPr/>
          </p:nvPicPr>
          <p:blipFill>
            <a:blip r:embed="rId5">
              <a:extLst>
                <a:ext uri="{28A0092B-C50C-407E-A947-70E740481C1C}">
                  <a14:useLocalDpi xmlns:a14="http://schemas.microsoft.com/office/drawing/2010/main" val="0"/>
                </a:ext>
              </a:extLst>
            </a:blip>
            <a:srcRect t="4842" r="76079"/>
            <a:stretch>
              <a:fillRect/>
            </a:stretch>
          </p:blipFill>
          <p:spPr>
            <a:xfrm>
              <a:off x="5282163" y="2791359"/>
              <a:ext cx="1602274" cy="1504658"/>
            </a:xfrm>
            <a:custGeom>
              <a:avLst/>
              <a:gdLst>
                <a:gd name="connsiteX0" fmla="*/ 0 w 1602274"/>
                <a:gd name="connsiteY0" fmla="*/ 0 h 1504658"/>
                <a:gd name="connsiteX1" fmla="*/ 1602274 w 1602274"/>
                <a:gd name="connsiteY1" fmla="*/ 0 h 1504658"/>
                <a:gd name="connsiteX2" fmla="*/ 1602274 w 1602274"/>
                <a:gd name="connsiteY2" fmla="*/ 1504658 h 1504658"/>
                <a:gd name="connsiteX3" fmla="*/ 0 w 1602274"/>
                <a:gd name="connsiteY3" fmla="*/ 1504658 h 1504658"/>
              </a:gdLst>
              <a:ahLst/>
              <a:cxnLst>
                <a:cxn ang="0">
                  <a:pos x="connsiteX0" y="connsiteY0"/>
                </a:cxn>
                <a:cxn ang="0">
                  <a:pos x="connsiteX1" y="connsiteY1"/>
                </a:cxn>
                <a:cxn ang="0">
                  <a:pos x="connsiteX2" y="connsiteY2"/>
                </a:cxn>
                <a:cxn ang="0">
                  <a:pos x="connsiteX3" y="connsiteY3"/>
                </a:cxn>
              </a:cxnLst>
              <a:rect l="l" t="t" r="r" b="b"/>
              <a:pathLst>
                <a:path w="1602274" h="1504658">
                  <a:moveTo>
                    <a:pt x="0" y="0"/>
                  </a:moveTo>
                  <a:lnTo>
                    <a:pt x="1602274" y="0"/>
                  </a:lnTo>
                  <a:lnTo>
                    <a:pt x="1602274" y="1504658"/>
                  </a:lnTo>
                  <a:lnTo>
                    <a:pt x="0" y="1504658"/>
                  </a:lnTo>
                  <a:close/>
                </a:path>
              </a:pathLst>
            </a:cu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10</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401" y="310724"/>
            <a:ext cx="4481299" cy="596348"/>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存储与检索流程</a:t>
            </a:r>
            <a:endParaRPr lang="zh-CN" altLang="en-US" sz="3555"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日期占位符 4"/>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2024/10/10</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7" name="图片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4296410" y="310515"/>
            <a:ext cx="3472180" cy="6289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11</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505" y="382270"/>
            <a:ext cx="4982210" cy="596265"/>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Arial" panose="020B0604020202020204" pitchFamily="34" charset="0"/>
              </a:rPr>
              <a:t>Inp</a:t>
            </a:r>
            <a:r>
              <a:rPr lang="zh-CN" altLang="en-US" sz="3555" dirty="0">
                <a:latin typeface="Arial" panose="020B0604020202020204" pitchFamily="34" charset="0"/>
                <a:ea typeface="微软雅黑" panose="020B0503020204020204" pitchFamily="34" charset="-122"/>
                <a:sym typeface="+mn-ea"/>
              </a:rPr>
              <a:t>ut与Output示例</a:t>
            </a:r>
            <a:endParaRPr lang="zh-CN" altLang="en-US" sz="3555" dirty="0">
              <a:latin typeface="Arial" panose="020B0604020202020204" pitchFamily="34" charset="0"/>
              <a:ea typeface="微软雅黑" panose="020B0503020204020204" pitchFamily="34" charset="-122"/>
              <a:sym typeface="Arial" panose="020B0604020202020204" pitchFamily="34" charset="0"/>
            </a:endParaRPr>
          </a:p>
        </p:txBody>
      </p:sp>
      <p:pic>
        <p:nvPicPr>
          <p:cNvPr id="7" name="图片占位符 6"/>
          <p:cNvPicPr>
            <a:picLocks noGrp="1" noChangeAspect="1"/>
          </p:cNvPicPr>
          <p:nvPr>
            <p:ph type="pic" sz="quarter" idx="13"/>
          </p:nvPr>
        </p:nvPicPr>
        <p:blipFill>
          <a:blip r:embed="rId8">
            <a:extLst>
              <a:ext uri="{28A0092B-C50C-407E-A947-70E740481C1C}">
                <a14:useLocalDpi xmlns:a14="http://schemas.microsoft.com/office/drawing/2010/main" val="0"/>
              </a:ext>
            </a:extLst>
          </a:blip>
          <a:srcRect l="17870" r="17870"/>
          <a:stretch>
            <a:fillRect/>
          </a:stretch>
        </p:blipFill>
        <p:spPr>
          <a:xfrm>
            <a:off x="695710" y="1341150"/>
            <a:ext cx="4537075" cy="4706937"/>
          </a:xfrm>
          <a:effectLst>
            <a:outerShdw blurRad="215900" dist="38100" dir="2700000" sx="102000" sy="102000" algn="tl" rotWithShape="0">
              <a:prstClr val="black">
                <a:alpha val="26000"/>
              </a:prstClr>
            </a:outerShdw>
          </a:effectLst>
        </p:spPr>
      </p:pic>
      <p:sp>
        <p:nvSpPr>
          <p:cNvPr id="5" name="日期占位符 4"/>
          <p:cNvSpPr>
            <a:spLocks noGrp="1"/>
          </p:cNvSpPr>
          <p:nvPr>
            <p:ph type="dt" sz="half" idx="10"/>
          </p:nvPr>
        </p:nvSpPr>
        <p:spPr/>
        <p:txBody>
          <a:bodyPr/>
          <a:lstStyle/>
          <a:p>
            <a:fld id="{83892958-375B-4C4B-A68C-9CD2089C891B}"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2024/10/10</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 name="AutoShape 3"/>
          <p:cNvSpPr/>
          <p:nvPr>
            <p:custDataLst>
              <p:tags r:id="rId1"/>
            </p:custDataLst>
          </p:nvPr>
        </p:nvSpPr>
        <p:spPr>
          <a:xfrm>
            <a:off x="4367950" y="1773248"/>
            <a:ext cx="7211308" cy="4522346"/>
          </a:xfrm>
          <a:prstGeom prst="roundRect">
            <a:avLst>
              <a:gd name="adj" fmla="val 4504"/>
            </a:avLst>
          </a:prstGeom>
          <a:solidFill>
            <a:schemeClr val="bg2"/>
          </a:solidFill>
          <a:effectLst>
            <a:outerShdw blurRad="381000">
              <a:srgbClr val="000000">
                <a:alpha val="7000"/>
              </a:srgbClr>
            </a:outerShdw>
          </a:effectLst>
        </p:spPr>
      </p:sp>
      <p:sp>
        <p:nvSpPr>
          <p:cNvPr id="13" name="TextBox 4"/>
          <p:cNvSpPr txBox="1"/>
          <p:nvPr>
            <p:custDataLst>
              <p:tags r:id="rId2"/>
            </p:custDataLst>
          </p:nvPr>
        </p:nvSpPr>
        <p:spPr>
          <a:xfrm>
            <a:off x="4957989" y="2711090"/>
            <a:ext cx="6477000" cy="1257743"/>
          </a:xfrm>
          <a:prstGeom prst="rect">
            <a:avLst/>
          </a:prstGeom>
        </p:spPr>
        <p:txBody>
          <a:bodyPr vert="horz" wrap="square" lIns="123825" tIns="123825" rIns="57150" bIns="123825" rtlCol="0" anchor="t" anchorCtr="0">
            <a:noAutofit/>
          </a:bodyPr>
          <a:lstStyle/>
          <a:p>
            <a:pPr>
              <a:lnSpc>
                <a:spcPct val="140000"/>
              </a:lnSpc>
            </a:pPr>
            <a:r>
              <a:rPr lang="en-US"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用户可以通过上传图像将甲骨文图像输入到系统中。例如</a:t>
            </a:r>
            <a:r>
              <a:rPr lang="zh-CN" altLang="en-US"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a:t>
            </a:r>
            <a:r>
              <a:rPr lang="en-US"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或者上传一个本地的甲骨文图像文件。</a:t>
            </a:r>
          </a:p>
        </p:txBody>
      </p:sp>
      <p:sp>
        <p:nvSpPr>
          <p:cNvPr id="14" name="TextBox 5"/>
          <p:cNvSpPr txBox="1"/>
          <p:nvPr>
            <p:custDataLst>
              <p:tags r:id="rId3"/>
            </p:custDataLst>
          </p:nvPr>
        </p:nvSpPr>
        <p:spPr>
          <a:xfrm>
            <a:off x="4957989" y="2143575"/>
            <a:ext cx="6477000" cy="645267"/>
          </a:xfrm>
          <a:prstGeom prst="rect">
            <a:avLst/>
          </a:prstGeom>
        </p:spPr>
        <p:txBody>
          <a:bodyPr vert="horz" wrap="square" lIns="123825" tIns="123825" rIns="57150" bIns="123825" rtlCol="0" anchor="b" anchorCtr="0">
            <a:noAutofit/>
          </a:bodyPr>
          <a:lstStyle/>
          <a:p>
            <a:pPr>
              <a:lnSpc>
                <a:spcPct val="120000"/>
              </a:lnSpc>
            </a:pPr>
            <a:r>
              <a:rPr 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输入示例</a:t>
            </a:r>
          </a:p>
        </p:txBody>
      </p:sp>
      <p:sp>
        <p:nvSpPr>
          <p:cNvPr id="17" name="TextBox 6"/>
          <p:cNvSpPr txBox="1"/>
          <p:nvPr>
            <p:custDataLst>
              <p:tags r:id="rId4"/>
            </p:custDataLst>
          </p:nvPr>
        </p:nvSpPr>
        <p:spPr>
          <a:xfrm>
            <a:off x="4957989" y="4589063"/>
            <a:ext cx="6477000" cy="1271524"/>
          </a:xfrm>
          <a:prstGeom prst="rect">
            <a:avLst/>
          </a:prstGeom>
        </p:spPr>
        <p:txBody>
          <a:bodyPr vert="horz" wrap="square" lIns="123825" tIns="123825" rIns="57150" bIns="123825" rtlCol="0" anchor="t" anchorCtr="0">
            <a:noAutofit/>
          </a:bodyPr>
          <a:lstStyle/>
          <a:p>
            <a:pPr>
              <a:lnSpc>
                <a:spcPct val="140000"/>
              </a:lnSpc>
            </a:pPr>
            <a:r>
              <a:rPr lang="en-US"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系统会根据用户的检索请求，从向量数据库中检索出相关的甲骨文图像，并展示给用户。例如，展示5个最相关的甲骨文图像，或者展示所有符合条件的甲骨文图像。</a:t>
            </a:r>
          </a:p>
        </p:txBody>
      </p:sp>
      <p:sp>
        <p:nvSpPr>
          <p:cNvPr id="19" name="TextBox 7"/>
          <p:cNvSpPr txBox="1"/>
          <p:nvPr>
            <p:custDataLst>
              <p:tags r:id="rId5"/>
            </p:custDataLst>
          </p:nvPr>
        </p:nvSpPr>
        <p:spPr>
          <a:xfrm>
            <a:off x="4957989" y="4153214"/>
            <a:ext cx="6477000" cy="645267"/>
          </a:xfrm>
          <a:prstGeom prst="rect">
            <a:avLst/>
          </a:prstGeom>
        </p:spPr>
        <p:txBody>
          <a:bodyPr vert="horz" wrap="square" lIns="123825" tIns="123825" rIns="57150" bIns="123825" rtlCol="0" anchor="b" anchorCtr="0">
            <a:noAutofit/>
          </a:bodyPr>
          <a:lstStyle/>
          <a:p>
            <a:pPr>
              <a:lnSpc>
                <a:spcPct val="120000"/>
              </a:lnSpc>
            </a:pPr>
            <a:r>
              <a:rPr 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输出示例</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12</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401" y="310724"/>
            <a:ext cx="4481299" cy="596348"/>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演示示例</a:t>
            </a:r>
            <a:endParaRPr lang="zh-CN" altLang="en-US" sz="3555"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日期占位符 4"/>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2024/10/10</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9" name="图片 8">
            <a:extLst>
              <a:ext uri="{FF2B5EF4-FFF2-40B4-BE49-F238E27FC236}">
                <a16:creationId xmlns:a16="http://schemas.microsoft.com/office/drawing/2014/main" id="{609FB47D-0506-25AB-9B5A-9DFD44A5D1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11063" y="1269000"/>
            <a:ext cx="8496000" cy="514896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2" name="矩形 11"/>
          <p:cNvSpPr/>
          <p:nvPr/>
        </p:nvSpPr>
        <p:spPr>
          <a:xfrm>
            <a:off x="5757783" y="-22624"/>
            <a:ext cx="6434217" cy="6880624"/>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52" name="图片 51"/>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brightnessContrast bright="70000"/>
                    </a14:imgEffect>
                  </a14:imgLayer>
                </a14:imgProps>
              </a:ext>
              <a:ext uri="{28A0092B-C50C-407E-A947-70E740481C1C}">
                <a14:useLocalDpi xmlns:a14="http://schemas.microsoft.com/office/drawing/2010/main" val="0"/>
              </a:ext>
            </a:extLst>
          </a:blip>
          <a:stretch>
            <a:fillRect/>
          </a:stretch>
        </p:blipFill>
        <p:spPr>
          <a:xfrm>
            <a:off x="8184000" y="2115353"/>
            <a:ext cx="5230390" cy="5230390"/>
          </a:xfrm>
          <a:prstGeom prst="rect">
            <a:avLst/>
          </a:prstGeom>
        </p:spPr>
      </p:pic>
      <p:pic>
        <p:nvPicPr>
          <p:cNvPr id="4" name="图片 3"/>
          <p:cNvPicPr>
            <a:picLocks noChangeAspect="1"/>
          </p:cNvPicPr>
          <p:nvPr/>
        </p:nvPicPr>
        <p:blipFill rotWithShape="1">
          <a:blip r:embed="rId6">
            <a:extLst>
              <a:ext uri="{28A0092B-C50C-407E-A947-70E740481C1C}">
                <a14:useLocalDpi xmlns:a14="http://schemas.microsoft.com/office/drawing/2010/main" val="0"/>
              </a:ext>
            </a:extLst>
          </a:blip>
          <a:srcRect l="17319" r="26873"/>
          <a:stretch>
            <a:fillRect/>
          </a:stretch>
        </p:blipFill>
        <p:spPr>
          <a:xfrm>
            <a:off x="-24000" y="-22623"/>
            <a:ext cx="5760000" cy="6880624"/>
          </a:xfrm>
          <a:prstGeom prst="rect">
            <a:avLst/>
          </a:prstGeom>
        </p:spPr>
      </p:pic>
      <p:sp>
        <p:nvSpPr>
          <p:cNvPr id="10" name="文本框 9"/>
          <p:cNvSpPr txBox="1"/>
          <p:nvPr/>
        </p:nvSpPr>
        <p:spPr>
          <a:xfrm>
            <a:off x="6235065" y="2358390"/>
            <a:ext cx="3631565" cy="1052195"/>
          </a:xfrm>
          <a:prstGeom prst="rect">
            <a:avLst/>
          </a:prstGeom>
          <a:noFill/>
        </p:spPr>
        <p:txBody>
          <a:bodyPr wrap="square" rtlCol="0">
            <a:noAutofit/>
          </a:bodyPr>
          <a:lstStyle/>
          <a:p>
            <a:pPr algn="ctr">
              <a:lnSpc>
                <a:spcPct val="130000"/>
              </a:lnSpc>
            </a:pPr>
            <a:r>
              <a:rPr lang="zh-CN" altLang="en-US" sz="6000" b="1" dirty="0">
                <a:latin typeface="Arial" panose="020B0604020202020204" pitchFamily="34" charset="0"/>
                <a:ea typeface="微软雅黑" panose="020B0503020204020204" pitchFamily="34" charset="-122"/>
                <a:sym typeface="+mn-ea"/>
              </a:rPr>
              <a:t>实验结果</a:t>
            </a:r>
            <a:endParaRPr lang="zh-CN" altLang="en-US" sz="6000" b="1" dirty="0">
              <a:latin typeface="Arial" panose="020B0604020202020204" pitchFamily="34" charset="0"/>
              <a:ea typeface="微软雅黑" panose="020B0503020204020204" pitchFamily="34" charset="-122"/>
            </a:endParaRPr>
          </a:p>
          <a:p>
            <a:pPr algn="ctr">
              <a:lnSpc>
                <a:spcPct val="130000"/>
              </a:lnSpc>
            </a:pPr>
            <a:endParaRPr lang="zh-CN" altLang="en-US" sz="6000" b="1" dirty="0">
              <a:latin typeface="Arial" panose="020B0604020202020204" pitchFamily="34" charset="0"/>
              <a:ea typeface="微软雅黑" panose="020B0503020204020204" pitchFamily="34" charset="-122"/>
              <a:sym typeface="Arial" panose="020B0604020202020204" pitchFamily="34" charset="0"/>
            </a:endParaRPr>
          </a:p>
        </p:txBody>
      </p:sp>
      <p:sp>
        <p:nvSpPr>
          <p:cNvPr id="11" name="文本框 10"/>
          <p:cNvSpPr txBox="1"/>
          <p:nvPr/>
        </p:nvSpPr>
        <p:spPr>
          <a:xfrm>
            <a:off x="6754358" y="3573046"/>
            <a:ext cx="3736910" cy="450850"/>
          </a:xfrm>
          <a:prstGeom prst="rect">
            <a:avLst/>
          </a:prstGeom>
          <a:noFill/>
        </p:spPr>
        <p:txBody>
          <a:bodyPr wrap="square" rtlCol="0">
            <a:spAutoFit/>
          </a:bodyPr>
          <a:lstStyle/>
          <a:p>
            <a:pPr algn="dist">
              <a:lnSpc>
                <a:spcPct val="130000"/>
              </a:lnSpc>
            </a:pPr>
            <a:r>
              <a:rPr lang="en-US" altLang="zh-CN" dirty="0">
                <a:latin typeface="Arial" panose="020B0604020202020204" pitchFamily="34" charset="0"/>
                <a:ea typeface="微软雅黑" panose="020B0503020204020204" pitchFamily="34" charset="-122"/>
                <a:sym typeface="Arial" panose="020B0604020202020204" pitchFamily="34" charset="0"/>
              </a:rPr>
              <a:t>COMPARATIVE STUDY</a:t>
            </a:r>
          </a:p>
        </p:txBody>
      </p:sp>
      <p:pic>
        <p:nvPicPr>
          <p:cNvPr id="19" name="图片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60500" y="376190"/>
            <a:ext cx="2204181" cy="520337"/>
          </a:xfrm>
          <a:prstGeom prst="rect">
            <a:avLst/>
          </a:prstGeom>
        </p:spPr>
      </p:pic>
      <p:sp>
        <p:nvSpPr>
          <p:cNvPr id="2" name="等腰三角形 1"/>
          <p:cNvSpPr/>
          <p:nvPr/>
        </p:nvSpPr>
        <p:spPr>
          <a:xfrm rot="5400000">
            <a:off x="5652624" y="3151579"/>
            <a:ext cx="635279" cy="52939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 name="矩形 2"/>
          <p:cNvSpPr/>
          <p:nvPr/>
        </p:nvSpPr>
        <p:spPr>
          <a:xfrm>
            <a:off x="5705564" y="-29746"/>
            <a:ext cx="45719" cy="68877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7" name="直接连接符 6"/>
          <p:cNvCxnSpPr>
            <a:stCxn id="2" idx="0"/>
          </p:cNvCxnSpPr>
          <p:nvPr/>
        </p:nvCxnSpPr>
        <p:spPr>
          <a:xfrm>
            <a:off x="6234963" y="3416279"/>
            <a:ext cx="3965037" cy="12721"/>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662393" y="3573000"/>
            <a:ext cx="333085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54" name="组合 53"/>
          <p:cNvGrpSpPr/>
          <p:nvPr/>
        </p:nvGrpSpPr>
        <p:grpSpPr>
          <a:xfrm>
            <a:off x="-20798" y="-33969"/>
            <a:ext cx="5729564" cy="6890562"/>
            <a:chOff x="-10564" y="-32562"/>
            <a:chExt cx="5729564" cy="6890562"/>
          </a:xfrm>
        </p:grpSpPr>
        <p:sp>
          <p:nvSpPr>
            <p:cNvPr id="44" name="矩形 43"/>
            <p:cNvSpPr/>
            <p:nvPr/>
          </p:nvSpPr>
          <p:spPr>
            <a:xfrm>
              <a:off x="-10564" y="-29747"/>
              <a:ext cx="5729564" cy="68877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46" name="直接连接符 45"/>
            <p:cNvCxnSpPr/>
            <p:nvPr/>
          </p:nvCxnSpPr>
          <p:spPr>
            <a:xfrm>
              <a:off x="696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560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2424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288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152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5016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8" name="文本框 7"/>
          <p:cNvSpPr txBox="1"/>
          <p:nvPr/>
        </p:nvSpPr>
        <p:spPr>
          <a:xfrm>
            <a:off x="2397029" y="2095398"/>
            <a:ext cx="859790" cy="2609647"/>
          </a:xfrm>
          <a:prstGeom prst="rect">
            <a:avLst/>
          </a:prstGeom>
          <a:noFill/>
        </p:spPr>
        <p:txBody>
          <a:bodyPr vert="eaVert" wrap="square" rtlCol="0">
            <a:spAutoFit/>
          </a:bodyPr>
          <a:lstStyle/>
          <a:p>
            <a:r>
              <a:rPr lang="zh-CN" altLang="en-US" sz="4400" dirty="0">
                <a:solidFill>
                  <a:schemeClr val="bg1"/>
                </a:solidFill>
                <a:latin typeface="Arial" panose="020B0604020202020204" pitchFamily="34" charset="0"/>
                <a:ea typeface="微软雅黑" panose="020B0503020204020204" pitchFamily="34" charset="-122"/>
                <a:sym typeface="Arial" panose="020B0604020202020204" pitchFamily="34" charset="0"/>
              </a:rPr>
              <a:t>第三部分</a:t>
            </a:r>
          </a:p>
        </p:txBody>
      </p:sp>
      <p:sp>
        <p:nvSpPr>
          <p:cNvPr id="25" name="文本框 24"/>
          <p:cNvSpPr txBox="1"/>
          <p:nvPr/>
        </p:nvSpPr>
        <p:spPr>
          <a:xfrm>
            <a:off x="7000103" y="3932901"/>
            <a:ext cx="4764485" cy="1661160"/>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zh-CN" altLang="en-US" sz="1600" spc="100" dirty="0">
                <a:solidFill>
                  <a:schemeClr val="accent4"/>
                </a:solidFill>
                <a:latin typeface="Arial" panose="020B0604020202020204" pitchFamily="34" charset="0"/>
                <a:ea typeface="微软雅黑" panose="020B0503020204020204" pitchFamily="34" charset="-122"/>
                <a:sym typeface="Arial" panose="020B0604020202020204" pitchFamily="34" charset="0"/>
              </a:rPr>
              <a:t>检索结果图</a:t>
            </a:r>
            <a:endParaRPr lang="en-US" altLang="zh-CN" sz="1600" spc="100"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a:p>
            <a:pPr marL="285750" indent="-285750">
              <a:lnSpc>
                <a:spcPct val="130000"/>
              </a:lnSpc>
              <a:buFont typeface="Arial" panose="020B0604020202020204" pitchFamily="34" charset="0"/>
              <a:buChar char="•"/>
            </a:pPr>
            <a:r>
              <a:rPr lang="en-US" altLang="zh-CN" sz="1600" spc="100" dirty="0">
                <a:solidFill>
                  <a:schemeClr val="accent4"/>
                </a:solidFill>
                <a:latin typeface="Arial" panose="020B0604020202020204" pitchFamily="34" charset="0"/>
                <a:ea typeface="微软雅黑" panose="020B0503020204020204" pitchFamily="34" charset="-122"/>
                <a:sym typeface="Arial" panose="020B0604020202020204" pitchFamily="34" charset="0"/>
              </a:rPr>
              <a:t>Milvus</a:t>
            </a:r>
            <a:r>
              <a:rPr lang="zh-CN" altLang="en-US" sz="1600" spc="100" dirty="0">
                <a:solidFill>
                  <a:schemeClr val="accent4"/>
                </a:solidFill>
                <a:latin typeface="Arial" panose="020B0604020202020204" pitchFamily="34" charset="0"/>
                <a:ea typeface="微软雅黑" panose="020B0503020204020204" pitchFamily="34" charset="-122"/>
                <a:sym typeface="Arial" panose="020B0604020202020204" pitchFamily="34" charset="0"/>
              </a:rPr>
              <a:t>各项指标结果展示</a:t>
            </a:r>
          </a:p>
          <a:p>
            <a:pPr marL="285750" indent="-285750">
              <a:lnSpc>
                <a:spcPct val="130000"/>
              </a:lnSpc>
              <a:buFont typeface="Arial" panose="020B0604020202020204" pitchFamily="34" charset="0"/>
              <a:buChar char="•"/>
            </a:pPr>
            <a:r>
              <a:rPr lang="en-US" altLang="zh-CN" sz="1600" spc="100" dirty="0">
                <a:solidFill>
                  <a:schemeClr val="accent4"/>
                </a:solidFill>
                <a:latin typeface="Arial" panose="020B0604020202020204" pitchFamily="34" charset="0"/>
                <a:ea typeface="微软雅黑" panose="020B0503020204020204" pitchFamily="34" charset="-122"/>
                <a:sym typeface="+mn-ea"/>
              </a:rPr>
              <a:t>Milvus</a:t>
            </a:r>
            <a:r>
              <a:rPr lang="zh-CN" altLang="en-US" sz="1600" spc="100" dirty="0">
                <a:solidFill>
                  <a:schemeClr val="accent4"/>
                </a:solidFill>
                <a:latin typeface="Arial" panose="020B0604020202020204" pitchFamily="34" charset="0"/>
                <a:ea typeface="微软雅黑" panose="020B0503020204020204" pitchFamily="34" charset="-122"/>
                <a:sym typeface="+mn-ea"/>
              </a:rPr>
              <a:t>与</a:t>
            </a:r>
            <a:r>
              <a:rPr lang="en-US" altLang="zh-CN" sz="1600" spc="100" dirty="0">
                <a:solidFill>
                  <a:schemeClr val="accent4"/>
                </a:solidFill>
                <a:latin typeface="Arial" panose="020B0604020202020204" pitchFamily="34" charset="0"/>
                <a:ea typeface="微软雅黑" panose="020B0503020204020204" pitchFamily="34" charset="-122"/>
                <a:sym typeface="+mn-ea"/>
              </a:rPr>
              <a:t>LSH</a:t>
            </a:r>
            <a:r>
              <a:rPr lang="zh-CN" altLang="en-US" sz="1600" spc="100" dirty="0">
                <a:solidFill>
                  <a:schemeClr val="accent4"/>
                </a:solidFill>
                <a:latin typeface="Arial" panose="020B0604020202020204" pitchFamily="34" charset="0"/>
                <a:ea typeface="微软雅黑" panose="020B0503020204020204" pitchFamily="34" charset="-122"/>
                <a:sym typeface="+mn-ea"/>
              </a:rPr>
              <a:t>检索时间对比</a:t>
            </a:r>
            <a:endParaRPr lang="en-US" altLang="zh-CN" sz="1600" spc="100" dirty="0">
              <a:solidFill>
                <a:schemeClr val="accent4"/>
              </a:solidFill>
              <a:latin typeface="Arial" panose="020B0604020202020204" pitchFamily="34" charset="0"/>
              <a:ea typeface="微软雅黑" panose="020B0503020204020204" pitchFamily="34" charset="-122"/>
              <a:sym typeface="+mn-ea"/>
            </a:endParaRPr>
          </a:p>
          <a:p>
            <a:pPr marL="285750" indent="-285750">
              <a:lnSpc>
                <a:spcPct val="130000"/>
              </a:lnSpc>
              <a:buFont typeface="Arial" panose="020B0604020202020204" pitchFamily="34" charset="0"/>
              <a:buChar char="•"/>
            </a:pPr>
            <a:r>
              <a:rPr lang="zh-CN" altLang="en-US" sz="1600" spc="100" dirty="0">
                <a:solidFill>
                  <a:schemeClr val="accent4"/>
                </a:solidFill>
                <a:latin typeface="Arial" panose="020B0604020202020204" pitchFamily="34" charset="0"/>
                <a:ea typeface="微软雅黑" panose="020B0503020204020204" pitchFamily="34" charset="-122"/>
                <a:sym typeface="+mn-ea"/>
              </a:rPr>
              <a:t>Precision-Recall Curve对比</a:t>
            </a:r>
            <a:endParaRPr lang="en-US" altLang="zh-CN" sz="1600" spc="100" dirty="0">
              <a:solidFill>
                <a:schemeClr val="accent4"/>
              </a:solidFill>
              <a:latin typeface="Arial" panose="020B0604020202020204" pitchFamily="34" charset="0"/>
              <a:ea typeface="微软雅黑" panose="020B0503020204020204" pitchFamily="34" charset="-122"/>
              <a:sym typeface="+mn-ea"/>
            </a:endParaRPr>
          </a:p>
          <a:p>
            <a:pPr marL="285750" indent="-285750">
              <a:lnSpc>
                <a:spcPct val="130000"/>
              </a:lnSpc>
              <a:buFont typeface="Arial" panose="020B0604020202020204" pitchFamily="34" charset="0"/>
              <a:buChar char="•"/>
            </a:pPr>
            <a:r>
              <a:rPr lang="en-US" altLang="zh-CN" sz="1600" spc="100" dirty="0">
                <a:solidFill>
                  <a:schemeClr val="accent4"/>
                </a:solidFill>
                <a:latin typeface="Arial" panose="020B0604020202020204" pitchFamily="34" charset="0"/>
                <a:ea typeface="微软雅黑" panose="020B0503020204020204" pitchFamily="34" charset="-122"/>
              </a:rPr>
              <a:t>Milvus</a:t>
            </a:r>
            <a:r>
              <a:rPr lang="zh-CN" altLang="en-US" sz="1600" spc="100" dirty="0">
                <a:solidFill>
                  <a:schemeClr val="accent4"/>
                </a:solidFill>
                <a:latin typeface="Arial" panose="020B0604020202020204" pitchFamily="34" charset="0"/>
                <a:ea typeface="微软雅黑" panose="020B0503020204020204" pitchFamily="34" charset="-122"/>
              </a:rPr>
              <a:t>与</a:t>
            </a:r>
            <a:r>
              <a:rPr lang="en-US" altLang="zh-CN" sz="1600" spc="100" dirty="0">
                <a:solidFill>
                  <a:schemeClr val="accent4"/>
                </a:solidFill>
                <a:latin typeface="Arial" panose="020B0604020202020204" pitchFamily="34" charset="0"/>
                <a:ea typeface="微软雅黑" panose="020B0503020204020204" pitchFamily="34" charset="-122"/>
              </a:rPr>
              <a:t>LSH</a:t>
            </a:r>
            <a:r>
              <a:rPr lang="zh-CN" altLang="en-US" sz="1600" spc="100" dirty="0">
                <a:solidFill>
                  <a:schemeClr val="accent4"/>
                </a:solidFill>
                <a:latin typeface="Arial" panose="020B0604020202020204" pitchFamily="34" charset="0"/>
                <a:ea typeface="微软雅黑" panose="020B0503020204020204" pitchFamily="34" charset="-122"/>
              </a:rPr>
              <a:t>的各项评估指标对比</a:t>
            </a:r>
            <a:endParaRPr lang="zh-CN" altLang="en-US" sz="1600" spc="100"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55645-D1A9-101B-50C9-6C372CBCEE38}"/>
            </a:ext>
          </a:extLst>
        </p:cNvPr>
        <p:cNvGrpSpPr/>
        <p:nvPr/>
      </p:nvGrpSpPr>
      <p:grpSpPr>
        <a:xfrm>
          <a:off x="0" y="0"/>
          <a:ext cx="0" cy="0"/>
          <a:chOff x="0" y="0"/>
          <a:chExt cx="0" cy="0"/>
        </a:xfrm>
      </p:grpSpPr>
      <p:sp>
        <p:nvSpPr>
          <p:cNvPr id="2" name="页脚占位符 1">
            <a:extLst>
              <a:ext uri="{FF2B5EF4-FFF2-40B4-BE49-F238E27FC236}">
                <a16:creationId xmlns:a16="http://schemas.microsoft.com/office/drawing/2014/main" id="{DE768AA0-1DA7-35BC-5DD2-A8833F7C5D21}"/>
              </a:ext>
            </a:extLst>
          </p:cNvPr>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a:extLst>
              <a:ext uri="{FF2B5EF4-FFF2-40B4-BE49-F238E27FC236}">
                <a16:creationId xmlns:a16="http://schemas.microsoft.com/office/drawing/2014/main" id="{A9F8E439-F74D-909F-2E42-17BF027259EC}"/>
              </a:ext>
            </a:extLst>
          </p:cNvPr>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14</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a:extLst>
              <a:ext uri="{FF2B5EF4-FFF2-40B4-BE49-F238E27FC236}">
                <a16:creationId xmlns:a16="http://schemas.microsoft.com/office/drawing/2014/main" id="{94F5DC18-8BA8-9B1F-D2D5-01C6FBCF83B9}"/>
              </a:ext>
            </a:extLst>
          </p:cNvPr>
          <p:cNvSpPr>
            <a:spLocks noGrp="1"/>
          </p:cNvSpPr>
          <p:nvPr>
            <p:ph type="title"/>
          </p:nvPr>
        </p:nvSpPr>
        <p:spPr>
          <a:xfrm>
            <a:off x="865401" y="310724"/>
            <a:ext cx="4481299" cy="596348"/>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检索结果</a:t>
            </a:r>
            <a:endParaRPr lang="en-US" altLang="zh-CN" sz="3555"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日期占位符 4">
            <a:extLst>
              <a:ext uri="{FF2B5EF4-FFF2-40B4-BE49-F238E27FC236}">
                <a16:creationId xmlns:a16="http://schemas.microsoft.com/office/drawing/2014/main" id="{848CACB8-AA0A-345D-DDDD-7F1BFB52E357}"/>
              </a:ext>
            </a:extLst>
          </p:cNvPr>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2024/10/10</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4" name="组合 13">
            <a:extLst>
              <a:ext uri="{FF2B5EF4-FFF2-40B4-BE49-F238E27FC236}">
                <a16:creationId xmlns:a16="http://schemas.microsoft.com/office/drawing/2014/main" id="{378C38E7-CA0B-9E2D-A645-9C7D05A744CC}"/>
              </a:ext>
            </a:extLst>
          </p:cNvPr>
          <p:cNvGrpSpPr/>
          <p:nvPr>
            <p:custDataLst>
              <p:tags r:id="rId1"/>
            </p:custDataLst>
          </p:nvPr>
        </p:nvGrpSpPr>
        <p:grpSpPr>
          <a:xfrm>
            <a:off x="7392035" y="1196975"/>
            <a:ext cx="4472940" cy="2459355"/>
            <a:chOff x="11641" y="1885"/>
            <a:chExt cx="7044" cy="3873"/>
          </a:xfrm>
        </p:grpSpPr>
        <p:sp>
          <p:nvSpPr>
            <p:cNvPr id="12" name="TextBox 3">
              <a:extLst>
                <a:ext uri="{FF2B5EF4-FFF2-40B4-BE49-F238E27FC236}">
                  <a16:creationId xmlns:a16="http://schemas.microsoft.com/office/drawing/2014/main" id="{DE87353F-34A0-21BB-FC42-2905350586FC}"/>
                </a:ext>
              </a:extLst>
            </p:cNvPr>
            <p:cNvSpPr txBox="1"/>
            <p:nvPr>
              <p:custDataLst>
                <p:tags r:id="rId3"/>
              </p:custDataLst>
            </p:nvPr>
          </p:nvSpPr>
          <p:spPr>
            <a:xfrm>
              <a:off x="11641" y="2226"/>
              <a:ext cx="7044" cy="3532"/>
            </a:xfrm>
            <a:prstGeom prst="rect">
              <a:avLst/>
            </a:prstGeom>
          </p:spPr>
          <p:txBody>
            <a:bodyPr vert="horz" wrap="square" lIns="123825" tIns="123825" rIns="57150" bIns="123825" rtlCol="0" anchor="t" anchorCtr="0">
              <a:noAutofit/>
            </a:bodyPr>
            <a:lstStyle/>
            <a:p>
              <a:pPr>
                <a:lnSpc>
                  <a:spcPct val="140000"/>
                </a:lnSpc>
              </a:pPr>
              <a:endParaRPr lang="en-US" sz="2000"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TextBox 2">
              <a:extLst>
                <a:ext uri="{FF2B5EF4-FFF2-40B4-BE49-F238E27FC236}">
                  <a16:creationId xmlns:a16="http://schemas.microsoft.com/office/drawing/2014/main" id="{1E6025FB-8317-A2AB-95BB-356CAF92FCDC}"/>
                </a:ext>
              </a:extLst>
            </p:cNvPr>
            <p:cNvSpPr txBox="1"/>
            <p:nvPr>
              <p:custDataLst>
                <p:tags r:id="rId4"/>
              </p:custDataLst>
            </p:nvPr>
          </p:nvSpPr>
          <p:spPr>
            <a:xfrm>
              <a:off x="11641" y="1885"/>
              <a:ext cx="6405" cy="734"/>
            </a:xfrm>
            <a:prstGeom prst="rect">
              <a:avLst/>
            </a:prstGeom>
          </p:spPr>
          <p:txBody>
            <a:bodyPr vert="horz" wrap="square" lIns="123825" tIns="123825" rIns="57150" bIns="123825" rtlCol="0" anchor="b" anchorCtr="0">
              <a:noAutofit/>
            </a:bodyPr>
            <a:lstStyle/>
            <a:p>
              <a:pPr>
                <a:lnSpc>
                  <a:spcPct val="120000"/>
                </a:lnSpc>
              </a:pPr>
              <a:r>
                <a:rPr lang="zh-CN" alt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精确率</a:t>
              </a:r>
            </a:p>
          </p:txBody>
        </p:sp>
      </p:grpSp>
      <p:sp>
        <p:nvSpPr>
          <p:cNvPr id="17" name="TextBox 2">
            <a:extLst>
              <a:ext uri="{FF2B5EF4-FFF2-40B4-BE49-F238E27FC236}">
                <a16:creationId xmlns:a16="http://schemas.microsoft.com/office/drawing/2014/main" id="{AEAF8C2E-2CD8-230C-1667-411EFDD7C538}"/>
              </a:ext>
            </a:extLst>
          </p:cNvPr>
          <p:cNvSpPr txBox="1"/>
          <p:nvPr>
            <p:custDataLst>
              <p:tags r:id="rId2"/>
            </p:custDataLst>
          </p:nvPr>
        </p:nvSpPr>
        <p:spPr>
          <a:xfrm>
            <a:off x="7392035" y="3789045"/>
            <a:ext cx="4315323" cy="466090"/>
          </a:xfrm>
          <a:prstGeom prst="rect">
            <a:avLst/>
          </a:prstGeom>
        </p:spPr>
        <p:txBody>
          <a:bodyPr vert="horz" wrap="square" lIns="123825" tIns="123825" rIns="57150" bIns="123825" rtlCol="0" anchor="b" anchorCtr="0">
            <a:noAutofit/>
          </a:bodyPr>
          <a:lstStyle/>
          <a:p>
            <a:pPr>
              <a:lnSpc>
                <a:spcPct val="120000"/>
              </a:lnSpc>
            </a:pPr>
            <a:r>
              <a:rPr lang="zh-CN" alt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召回率</a:t>
            </a:r>
          </a:p>
        </p:txBody>
      </p:sp>
      <p:pic>
        <p:nvPicPr>
          <p:cNvPr id="8" name="图片 7">
            <a:extLst>
              <a:ext uri="{FF2B5EF4-FFF2-40B4-BE49-F238E27FC236}">
                <a16:creationId xmlns:a16="http://schemas.microsoft.com/office/drawing/2014/main" id="{FA0909E7-852A-A6CA-2FDA-BC3AFEFEA900}"/>
              </a:ext>
            </a:extLst>
          </p:cNvPr>
          <p:cNvPicPr>
            <a:picLocks noChangeAspect="1"/>
          </p:cNvPicPr>
          <p:nvPr/>
        </p:nvPicPr>
        <p:blipFill>
          <a:blip r:embed="rId7"/>
          <a:stretch>
            <a:fillRect/>
          </a:stretch>
        </p:blipFill>
        <p:spPr>
          <a:xfrm>
            <a:off x="514985" y="907072"/>
            <a:ext cx="8343900" cy="6115050"/>
          </a:xfrm>
          <a:prstGeom prst="rect">
            <a:avLst/>
          </a:prstGeom>
        </p:spPr>
      </p:pic>
      <p:sp>
        <p:nvSpPr>
          <p:cNvPr id="9" name="文本框 8">
            <a:extLst>
              <a:ext uri="{FF2B5EF4-FFF2-40B4-BE49-F238E27FC236}">
                <a16:creationId xmlns:a16="http://schemas.microsoft.com/office/drawing/2014/main" id="{E64BBF6F-FEBD-124D-D08C-7DB5E3066776}"/>
              </a:ext>
            </a:extLst>
          </p:cNvPr>
          <p:cNvSpPr txBox="1"/>
          <p:nvPr/>
        </p:nvSpPr>
        <p:spPr>
          <a:xfrm>
            <a:off x="9048000" y="1663065"/>
            <a:ext cx="2880000" cy="2961965"/>
          </a:xfrm>
          <a:prstGeom prst="rect">
            <a:avLst/>
          </a:prstGeom>
          <a:noFill/>
        </p:spPr>
        <p:txBody>
          <a:bodyPr wrap="square" rtlCol="0">
            <a:spAutoFit/>
          </a:bodyPr>
          <a:lstStyle/>
          <a:p>
            <a:pPr>
              <a:lnSpc>
                <a:spcPct val="150000"/>
              </a:lnSpc>
            </a:pPr>
            <a:r>
              <a:rPr lang="zh-CN" altLang="en-US" dirty="0"/>
              <a:t>如表中所示，</a:t>
            </a:r>
            <a:r>
              <a:rPr lang="zh-CN" altLang="zh-CN" dirty="0"/>
              <a:t>由上而下的甲骨字分别对应的现代汉字为：允、羊、牛、老、马、鼠、虎。每张甲骨文图片都展示了</a:t>
            </a:r>
            <a:r>
              <a:rPr lang="en-US" altLang="zh-CN" dirty="0"/>
              <a:t>Milvus</a:t>
            </a:r>
            <a:r>
              <a:rPr lang="zh-CN" altLang="zh-CN" dirty="0"/>
              <a:t>返回的前</a:t>
            </a:r>
            <a:r>
              <a:rPr lang="en-US" altLang="zh-CN" dirty="0"/>
              <a:t>10</a:t>
            </a:r>
            <a:r>
              <a:rPr lang="zh-CN" altLang="zh-CN" dirty="0"/>
              <a:t>个最相似的甲骨文字形图片</a:t>
            </a:r>
            <a:r>
              <a:rPr lang="zh-CN" altLang="zh-CN" sz="1800" kern="100" dirty="0">
                <a:effectLst/>
                <a:latin typeface="Times New Roman" panose="02020603050405020304" pitchFamily="18" charset="0"/>
                <a:ea typeface="方正书宋简体" panose="03000509000000000000" pitchFamily="65" charset="-122"/>
                <a:cs typeface="Times New Roman" panose="02020603050405020304" pitchFamily="18" charset="0"/>
              </a:rPr>
              <a:t>。</a:t>
            </a:r>
            <a:endParaRPr lang="zh-CN" altLang="en-US" dirty="0"/>
          </a:p>
        </p:txBody>
      </p:sp>
    </p:spTree>
    <p:extLst>
      <p:ext uri="{BB962C8B-B14F-4D97-AF65-F5344CB8AC3E}">
        <p14:creationId xmlns:p14="http://schemas.microsoft.com/office/powerpoint/2010/main" val="2518524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15</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401" y="310724"/>
            <a:ext cx="4481299" cy="596348"/>
          </a:xfrm>
        </p:spPr>
        <p:txBody>
          <a:bodyPr>
            <a:normAutofit fontScale="90000"/>
          </a:bodyPr>
          <a:lstStyle/>
          <a:p>
            <a:pPr>
              <a:lnSpc>
                <a:spcPct val="130000"/>
              </a:lnSpc>
            </a:pPr>
            <a:r>
              <a:rPr lang="en-US" altLang="zh-CN" sz="3555" dirty="0">
                <a:latin typeface="Arial" panose="020B0604020202020204" pitchFamily="34" charset="0"/>
                <a:ea typeface="微软雅黑" panose="020B0503020204020204" pitchFamily="34" charset="-122"/>
                <a:sym typeface="+mn-ea"/>
              </a:rPr>
              <a:t>Milvus</a:t>
            </a:r>
            <a:r>
              <a:rPr lang="zh-CN" altLang="en-US" sz="3555" dirty="0">
                <a:latin typeface="Arial" panose="020B0604020202020204" pitchFamily="34" charset="0"/>
                <a:ea typeface="微软雅黑" panose="020B0503020204020204" pitchFamily="34" charset="-122"/>
                <a:sym typeface="+mn-ea"/>
              </a:rPr>
              <a:t>各项结果指标</a:t>
            </a:r>
            <a:endParaRPr lang="en-US" altLang="zh-CN" sz="3555"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日期占位符 4"/>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2024/10/10</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4" name="组合 13"/>
          <p:cNvGrpSpPr/>
          <p:nvPr>
            <p:custDataLst>
              <p:tags r:id="rId1"/>
            </p:custDataLst>
          </p:nvPr>
        </p:nvGrpSpPr>
        <p:grpSpPr>
          <a:xfrm>
            <a:off x="7392035" y="1196975"/>
            <a:ext cx="4472940" cy="2459355"/>
            <a:chOff x="11641" y="1885"/>
            <a:chExt cx="7044" cy="3873"/>
          </a:xfrm>
        </p:grpSpPr>
        <p:sp>
          <p:nvSpPr>
            <p:cNvPr id="12" name="TextBox 3"/>
            <p:cNvSpPr txBox="1"/>
            <p:nvPr>
              <p:custDataLst>
                <p:tags r:id="rId7"/>
              </p:custDataLst>
            </p:nvPr>
          </p:nvSpPr>
          <p:spPr>
            <a:xfrm>
              <a:off x="11641" y="2226"/>
              <a:ext cx="7044" cy="3532"/>
            </a:xfrm>
            <a:prstGeom prst="rect">
              <a:avLst/>
            </a:prstGeom>
          </p:spPr>
          <p:txBody>
            <a:bodyPr vert="horz" wrap="square" lIns="123825" tIns="123825" rIns="57150" bIns="123825" rtlCol="0" anchor="t" anchorCtr="0">
              <a:noAutofit/>
            </a:bodyPr>
            <a:lstStyle/>
            <a:p>
              <a:pPr>
                <a:lnSpc>
                  <a:spcPct val="140000"/>
                </a:lnSpc>
              </a:pPr>
              <a:r>
                <a:rPr lang="en-US" sz="2000" dirty="0">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在</a:t>
              </a:r>
              <a:r>
                <a:rPr lang="zh-CN" altLang="en-US" sz="2000" dirty="0">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精确率</a:t>
              </a:r>
              <a:r>
                <a:rPr lang="en-US" sz="2000" dirty="0" err="1">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方面</a:t>
              </a:r>
              <a:r>
                <a:rPr lang="en-US" sz="2000" dirty="0">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dirty="0">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大部分甲骨文图像的精确率较高，平均精确率达到了</a:t>
              </a:r>
              <a:r>
                <a:rPr lang="en-US" altLang="zh-CN" sz="2000" dirty="0">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82.86%</a:t>
              </a:r>
              <a:r>
                <a:rPr lang="zh-CN" altLang="en-US" sz="2000" dirty="0">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sz="2000"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TextBox 2"/>
            <p:cNvSpPr txBox="1"/>
            <p:nvPr>
              <p:custDataLst>
                <p:tags r:id="rId8"/>
              </p:custDataLst>
            </p:nvPr>
          </p:nvSpPr>
          <p:spPr>
            <a:xfrm>
              <a:off x="11641" y="1885"/>
              <a:ext cx="6405" cy="734"/>
            </a:xfrm>
            <a:prstGeom prst="rect">
              <a:avLst/>
            </a:prstGeom>
          </p:spPr>
          <p:txBody>
            <a:bodyPr vert="horz" wrap="square" lIns="123825" tIns="123825" rIns="57150" bIns="123825" rtlCol="0" anchor="b" anchorCtr="0">
              <a:noAutofit/>
            </a:bodyPr>
            <a:lstStyle/>
            <a:p>
              <a:pPr>
                <a:lnSpc>
                  <a:spcPct val="120000"/>
                </a:lnSpc>
              </a:pPr>
              <a:r>
                <a:rPr lang="zh-CN" alt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精确率</a:t>
              </a:r>
            </a:p>
          </p:txBody>
        </p:sp>
      </p:grpSp>
      <p:grpSp>
        <p:nvGrpSpPr>
          <p:cNvPr id="15" name="组合 14"/>
          <p:cNvGrpSpPr/>
          <p:nvPr>
            <p:custDataLst>
              <p:tags r:id="rId2"/>
            </p:custDataLst>
          </p:nvPr>
        </p:nvGrpSpPr>
        <p:grpSpPr>
          <a:xfrm>
            <a:off x="7392036" y="3789045"/>
            <a:ext cx="4472979" cy="2459355"/>
            <a:chOff x="11641" y="1885"/>
            <a:chExt cx="6639" cy="3873"/>
          </a:xfrm>
        </p:grpSpPr>
        <p:sp>
          <p:nvSpPr>
            <p:cNvPr id="16" name="TextBox 3"/>
            <p:cNvSpPr txBox="1"/>
            <p:nvPr>
              <p:custDataLst>
                <p:tags r:id="rId5"/>
              </p:custDataLst>
            </p:nvPr>
          </p:nvSpPr>
          <p:spPr>
            <a:xfrm>
              <a:off x="11641" y="2226"/>
              <a:ext cx="6639" cy="3532"/>
            </a:xfrm>
            <a:prstGeom prst="rect">
              <a:avLst/>
            </a:prstGeom>
          </p:spPr>
          <p:txBody>
            <a:bodyPr vert="horz" wrap="square" lIns="123825" tIns="123825" rIns="57150" bIns="123825" rtlCol="0" anchor="t" anchorCtr="0">
              <a:noAutofit/>
            </a:bodyPr>
            <a:lstStyle/>
            <a:p>
              <a:pPr algn="l">
                <a:lnSpc>
                  <a:spcPct val="150000"/>
                </a:lnSpc>
              </a:pPr>
              <a:r>
                <a:rPr lang="en-US" sz="2000" dirty="0" err="1">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在召回率方面</a:t>
              </a:r>
              <a:r>
                <a:rPr lang="en-US" sz="2000" dirty="0">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dirty="0">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都在</a:t>
              </a:r>
              <a:r>
                <a:rPr lang="en-US" altLang="zh-CN" sz="2000" dirty="0">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30</a:t>
              </a:r>
              <a:r>
                <a:rPr lang="en-US" sz="2000" dirty="0">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dirty="0">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以上，平均召回率达到了</a:t>
              </a:r>
              <a:r>
                <a:rPr lang="en-US" altLang="zh-CN" sz="2000" dirty="0">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36.74%</a:t>
              </a:r>
              <a:r>
                <a:rPr lang="zh-CN" altLang="en-US" sz="2000" dirty="0">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sz="2000"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TextBox 2"/>
            <p:cNvSpPr txBox="1"/>
            <p:nvPr>
              <p:custDataLst>
                <p:tags r:id="rId6"/>
              </p:custDataLst>
            </p:nvPr>
          </p:nvSpPr>
          <p:spPr>
            <a:xfrm>
              <a:off x="11641" y="1885"/>
              <a:ext cx="6405" cy="734"/>
            </a:xfrm>
            <a:prstGeom prst="rect">
              <a:avLst/>
            </a:prstGeom>
          </p:spPr>
          <p:txBody>
            <a:bodyPr vert="horz" wrap="square" lIns="123825" tIns="123825" rIns="57150" bIns="123825" rtlCol="0" anchor="b" anchorCtr="0">
              <a:noAutofit/>
            </a:bodyPr>
            <a:lstStyle/>
            <a:p>
              <a:pPr>
                <a:lnSpc>
                  <a:spcPct val="120000"/>
                </a:lnSpc>
              </a:pPr>
              <a:r>
                <a:rPr lang="zh-CN" altLang="en-US" sz="24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召回率</a:t>
              </a:r>
            </a:p>
          </p:txBody>
        </p:sp>
      </p:grpSp>
      <p:cxnSp>
        <p:nvCxnSpPr>
          <p:cNvPr id="18" name="Connector 7"/>
          <p:cNvCxnSpPr/>
          <p:nvPr>
            <p:custDataLst>
              <p:tags r:id="rId3"/>
            </p:custDataLst>
          </p:nvPr>
        </p:nvCxnSpPr>
        <p:spPr>
          <a:xfrm>
            <a:off x="7536459" y="1557011"/>
            <a:ext cx="4175760" cy="0"/>
          </a:xfrm>
          <a:prstGeom prst="line">
            <a:avLst/>
          </a:prstGeom>
          <a:ln w="14288">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cxnSp>
        <p:nvCxnSpPr>
          <p:cNvPr id="19" name="Connector 7"/>
          <p:cNvCxnSpPr/>
          <p:nvPr>
            <p:custDataLst>
              <p:tags r:id="rId4"/>
            </p:custDataLst>
          </p:nvPr>
        </p:nvCxnSpPr>
        <p:spPr>
          <a:xfrm>
            <a:off x="7540269" y="4148446"/>
            <a:ext cx="4316095" cy="635"/>
          </a:xfrm>
          <a:prstGeom prst="line">
            <a:avLst/>
          </a:prstGeom>
          <a:ln w="14288">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pic>
        <p:nvPicPr>
          <p:cNvPr id="8" name="图片 7">
            <a:extLst>
              <a:ext uri="{FF2B5EF4-FFF2-40B4-BE49-F238E27FC236}">
                <a16:creationId xmlns:a16="http://schemas.microsoft.com/office/drawing/2014/main" id="{A28CE223-3031-E5B8-3730-828E5654CFA7}"/>
              </a:ext>
            </a:extLst>
          </p:cNvPr>
          <p:cNvPicPr>
            <a:picLocks noChangeAspect="1"/>
          </p:cNvPicPr>
          <p:nvPr/>
        </p:nvPicPr>
        <p:blipFill>
          <a:blip r:embed="rId11"/>
          <a:stretch>
            <a:fillRect/>
          </a:stretch>
        </p:blipFill>
        <p:spPr>
          <a:xfrm>
            <a:off x="483363" y="1107519"/>
            <a:ext cx="6664837" cy="457741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16</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505" y="310515"/>
            <a:ext cx="7315200" cy="596265"/>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时间对比</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日期占位符 4"/>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2024/10/10</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5" name="组合 14"/>
          <p:cNvGrpSpPr/>
          <p:nvPr/>
        </p:nvGrpSpPr>
        <p:grpSpPr>
          <a:xfrm>
            <a:off x="7498715" y="1092835"/>
            <a:ext cx="4389120" cy="2446020"/>
            <a:chOff x="11809" y="1947"/>
            <a:chExt cx="6699" cy="3852"/>
          </a:xfrm>
        </p:grpSpPr>
        <p:sp>
          <p:nvSpPr>
            <p:cNvPr id="7" name="TextBox 2"/>
            <p:cNvSpPr txBox="1"/>
            <p:nvPr>
              <p:custDataLst>
                <p:tags r:id="rId5"/>
              </p:custDataLst>
            </p:nvPr>
          </p:nvSpPr>
          <p:spPr>
            <a:xfrm>
              <a:off x="11809" y="1947"/>
              <a:ext cx="6405" cy="734"/>
            </a:xfrm>
            <a:prstGeom prst="rect">
              <a:avLst/>
            </a:prstGeom>
          </p:spPr>
          <p:txBody>
            <a:bodyPr vert="horz" wrap="square" lIns="123825" tIns="123825" rIns="57150" bIns="123825" rtlCol="0" anchor="b" anchorCtr="0">
              <a:noAutofit/>
            </a:bodyPr>
            <a:lstStyle/>
            <a:p>
              <a:pPr>
                <a:lnSpc>
                  <a:spcPct val="120000"/>
                </a:lnSpc>
              </a:pPr>
              <a:r>
                <a:rPr 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检索时间</a:t>
              </a:r>
            </a:p>
          </p:txBody>
        </p:sp>
        <p:sp>
          <p:nvSpPr>
            <p:cNvPr id="8" name="TextBox 3"/>
            <p:cNvSpPr txBox="1"/>
            <p:nvPr>
              <p:custDataLst>
                <p:tags r:id="rId6"/>
              </p:custDataLst>
            </p:nvPr>
          </p:nvSpPr>
          <p:spPr>
            <a:xfrm>
              <a:off x="11809" y="2340"/>
              <a:ext cx="6699" cy="3459"/>
            </a:xfrm>
            <a:prstGeom prst="rect">
              <a:avLst/>
            </a:prstGeom>
          </p:spPr>
          <p:txBody>
            <a:bodyPr vert="horz" wrap="square" lIns="123825" tIns="123825" rIns="57150" bIns="123825" rtlCol="0" anchor="t" anchorCtr="0">
              <a:noAutofit/>
            </a:bodyPr>
            <a:lstStyle/>
            <a:p>
              <a:pPr>
                <a:lnSpc>
                  <a:spcPct val="140000"/>
                </a:lnSpc>
              </a:pPr>
              <a:r>
                <a:rPr lang="en-US" sz="2000" dirty="0">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rPr>
                <a:t>在TOP-N的检索时间对比中，Milvus的检索时间明显短于LSH。例如，在TOP-1的检索中，Milvus只需要3.16秒，而LSH需要92.43秒。</a:t>
              </a:r>
            </a:p>
          </p:txBody>
        </p:sp>
      </p:grpSp>
      <p:grpSp>
        <p:nvGrpSpPr>
          <p:cNvPr id="16" name="组合 15"/>
          <p:cNvGrpSpPr/>
          <p:nvPr/>
        </p:nvGrpSpPr>
        <p:grpSpPr>
          <a:xfrm>
            <a:off x="7498715" y="3933190"/>
            <a:ext cx="4304030" cy="2446020"/>
            <a:chOff x="11809" y="1947"/>
            <a:chExt cx="6778" cy="3852"/>
          </a:xfrm>
        </p:grpSpPr>
        <p:sp>
          <p:nvSpPr>
            <p:cNvPr id="17" name="TextBox 2"/>
            <p:cNvSpPr txBox="1"/>
            <p:nvPr>
              <p:custDataLst>
                <p:tags r:id="rId3"/>
              </p:custDataLst>
            </p:nvPr>
          </p:nvSpPr>
          <p:spPr>
            <a:xfrm>
              <a:off x="11809" y="1947"/>
              <a:ext cx="6405" cy="734"/>
            </a:xfrm>
            <a:prstGeom prst="rect">
              <a:avLst/>
            </a:prstGeom>
          </p:spPr>
          <p:txBody>
            <a:bodyPr vert="horz" wrap="square" lIns="123825" tIns="123825" rIns="57150" bIns="123825" rtlCol="0" anchor="b" anchorCtr="0">
              <a:noAutofit/>
            </a:bodyPr>
            <a:lstStyle/>
            <a:p>
              <a:pPr>
                <a:lnSpc>
                  <a:spcPct val="120000"/>
                </a:lnSpc>
              </a:pPr>
              <a:r>
                <a:rPr 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检索</a:t>
              </a:r>
              <a:r>
                <a:rPr lang="zh-CN" alt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稳定性</a:t>
              </a:r>
            </a:p>
          </p:txBody>
        </p:sp>
        <p:sp>
          <p:nvSpPr>
            <p:cNvPr id="18" name="TextBox 3"/>
            <p:cNvSpPr txBox="1"/>
            <p:nvPr>
              <p:custDataLst>
                <p:tags r:id="rId4"/>
              </p:custDataLst>
            </p:nvPr>
          </p:nvSpPr>
          <p:spPr>
            <a:xfrm>
              <a:off x="11809" y="2340"/>
              <a:ext cx="6778" cy="3459"/>
            </a:xfrm>
            <a:prstGeom prst="rect">
              <a:avLst/>
            </a:prstGeom>
          </p:spPr>
          <p:txBody>
            <a:bodyPr vert="horz" wrap="square" lIns="123825" tIns="123825" rIns="57150" bIns="123825" rtlCol="0" anchor="t" anchorCtr="0">
              <a:noAutofit/>
            </a:bodyPr>
            <a:lstStyle/>
            <a:p>
              <a:pPr>
                <a:lnSpc>
                  <a:spcPct val="140000"/>
                </a:lnSpc>
              </a:pPr>
              <a:r>
                <a:rPr lang="en-US" sz="2000" dirty="0" err="1">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在多次检索实验中，Milvus的检索时间相对稳定，没有明显的波动。而LSH的检索时间则存在一定的波动</a:t>
              </a:r>
              <a:r>
                <a:rPr lang="en-US" sz="2000" dirty="0">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sz="2000"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cxnSp>
        <p:nvCxnSpPr>
          <p:cNvPr id="19" name="Connector 7"/>
          <p:cNvCxnSpPr/>
          <p:nvPr>
            <p:custDataLst>
              <p:tags r:id="rId1"/>
            </p:custDataLst>
          </p:nvPr>
        </p:nvCxnSpPr>
        <p:spPr>
          <a:xfrm flipV="1">
            <a:off x="7536459" y="1484621"/>
            <a:ext cx="4248150" cy="635"/>
          </a:xfrm>
          <a:prstGeom prst="line">
            <a:avLst/>
          </a:prstGeom>
          <a:ln w="14288">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cxnSp>
        <p:nvCxnSpPr>
          <p:cNvPr id="20" name="Connector 7"/>
          <p:cNvCxnSpPr/>
          <p:nvPr>
            <p:custDataLst>
              <p:tags r:id="rId2"/>
            </p:custDataLst>
          </p:nvPr>
        </p:nvCxnSpPr>
        <p:spPr>
          <a:xfrm flipV="1">
            <a:off x="7640599" y="4364346"/>
            <a:ext cx="4248150" cy="635"/>
          </a:xfrm>
          <a:prstGeom prst="line">
            <a:avLst/>
          </a:prstGeom>
          <a:ln w="14288">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pic>
        <p:nvPicPr>
          <p:cNvPr id="6" name="图片 5">
            <a:extLst>
              <a:ext uri="{FF2B5EF4-FFF2-40B4-BE49-F238E27FC236}">
                <a16:creationId xmlns:a16="http://schemas.microsoft.com/office/drawing/2014/main" id="{024047D4-D647-C6CF-7199-11943DB073B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6790" y="1127224"/>
            <a:ext cx="6607209" cy="40762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17</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505" y="310515"/>
            <a:ext cx="6321425" cy="596265"/>
          </a:xfrm>
        </p:spPr>
        <p:txBody>
          <a:bodyPr>
            <a:normAutofit fontScale="90000"/>
          </a:bodyPr>
          <a:lstStyle/>
          <a:p>
            <a:pPr>
              <a:lnSpc>
                <a:spcPct val="130000"/>
              </a:lnSpc>
            </a:pPr>
            <a:r>
              <a:rPr lang="en-US" altLang="zh-CN" sz="3555" dirty="0">
                <a:latin typeface="Arial" panose="020B0604020202020204" pitchFamily="34" charset="0"/>
                <a:ea typeface="微软雅黑" panose="020B0503020204020204" pitchFamily="34" charset="-122"/>
                <a:sym typeface="+mn-ea"/>
              </a:rPr>
              <a:t>Precision-Recall Curve对比</a:t>
            </a:r>
            <a:endParaRPr lang="en-US" altLang="zh-CN" sz="3555"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日期占位符 4"/>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2024/10/10</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4" name="组合 13"/>
          <p:cNvGrpSpPr/>
          <p:nvPr/>
        </p:nvGrpSpPr>
        <p:grpSpPr>
          <a:xfrm>
            <a:off x="7392035" y="1196975"/>
            <a:ext cx="4215130" cy="2459355"/>
            <a:chOff x="11641" y="1885"/>
            <a:chExt cx="6638" cy="3873"/>
          </a:xfrm>
        </p:grpSpPr>
        <p:sp>
          <p:nvSpPr>
            <p:cNvPr id="12" name="TextBox 3"/>
            <p:cNvSpPr txBox="1"/>
            <p:nvPr>
              <p:custDataLst>
                <p:tags r:id="rId5"/>
              </p:custDataLst>
            </p:nvPr>
          </p:nvSpPr>
          <p:spPr>
            <a:xfrm>
              <a:off x="11641" y="2226"/>
              <a:ext cx="6639" cy="3532"/>
            </a:xfrm>
            <a:prstGeom prst="rect">
              <a:avLst/>
            </a:prstGeom>
          </p:spPr>
          <p:txBody>
            <a:bodyPr vert="horz" wrap="square" lIns="123825" tIns="123825" rIns="57150" bIns="123825" rtlCol="0" anchor="t" anchorCtr="0">
              <a:noAutofit/>
            </a:bodyPr>
            <a:lstStyle/>
            <a:p>
              <a:pPr algn="l">
                <a:lnSpc>
                  <a:spcPct val="150000"/>
                </a:lnSpc>
              </a:pPr>
              <a:r>
                <a:rPr lang="en-US" sz="2000">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随着召回率的增加，Milvus的精确度逐渐下降，但始终高于LSH。这表明在甲骨文图像检索中，Milvus的精确度更高。</a:t>
              </a:r>
              <a:endParaRPr lang="en-US" sz="200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TextBox 2"/>
            <p:cNvSpPr txBox="1"/>
            <p:nvPr>
              <p:custDataLst>
                <p:tags r:id="rId6"/>
              </p:custDataLst>
            </p:nvPr>
          </p:nvSpPr>
          <p:spPr>
            <a:xfrm>
              <a:off x="11641" y="1885"/>
              <a:ext cx="6405" cy="734"/>
            </a:xfrm>
            <a:prstGeom prst="rect">
              <a:avLst/>
            </a:prstGeom>
          </p:spPr>
          <p:txBody>
            <a:bodyPr vert="horz" wrap="square" lIns="123825" tIns="123825" rIns="57150" bIns="123825" rtlCol="0" anchor="b" anchorCtr="0">
              <a:noAutofit/>
            </a:bodyPr>
            <a:lstStyle/>
            <a:p>
              <a:pPr>
                <a:lnSpc>
                  <a:spcPct val="120000"/>
                </a:lnSpc>
              </a:pPr>
              <a:r>
                <a:rPr lang="zh-CN" alt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精确率</a:t>
              </a:r>
            </a:p>
          </p:txBody>
        </p:sp>
      </p:grpSp>
      <p:grpSp>
        <p:nvGrpSpPr>
          <p:cNvPr id="15" name="组合 14"/>
          <p:cNvGrpSpPr/>
          <p:nvPr/>
        </p:nvGrpSpPr>
        <p:grpSpPr>
          <a:xfrm>
            <a:off x="7392035" y="3789045"/>
            <a:ext cx="4472979" cy="2708275"/>
            <a:chOff x="11641" y="1885"/>
            <a:chExt cx="6639" cy="4265"/>
          </a:xfrm>
        </p:grpSpPr>
        <p:sp>
          <p:nvSpPr>
            <p:cNvPr id="16" name="TextBox 3"/>
            <p:cNvSpPr txBox="1"/>
            <p:nvPr>
              <p:custDataLst>
                <p:tags r:id="rId3"/>
              </p:custDataLst>
            </p:nvPr>
          </p:nvSpPr>
          <p:spPr>
            <a:xfrm>
              <a:off x="11641" y="2226"/>
              <a:ext cx="6639" cy="3924"/>
            </a:xfrm>
            <a:prstGeom prst="rect">
              <a:avLst/>
            </a:prstGeom>
          </p:spPr>
          <p:txBody>
            <a:bodyPr vert="horz" wrap="square" lIns="123825" tIns="123825" rIns="57150" bIns="123825" rtlCol="0" anchor="t" anchorCtr="0">
              <a:noAutofit/>
            </a:bodyPr>
            <a:lstStyle/>
            <a:p>
              <a:pPr algn="l">
                <a:lnSpc>
                  <a:spcPct val="150000"/>
                </a:lnSpc>
              </a:pPr>
              <a:r>
                <a:rPr lang="en-US" sz="2000" dirty="0" err="1">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在Precision</a:t>
              </a:r>
              <a:r>
                <a:rPr lang="en-US" sz="2000" dirty="0">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-Recall Curve中，Milvus的召回率明显高于LSH。当召回率为0.4时，Milvus的精确度达到0.83，而LSH的精确度只有0.41。</a:t>
              </a:r>
              <a:endParaRPr lang="en-US" sz="2000"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TextBox 2"/>
            <p:cNvSpPr txBox="1"/>
            <p:nvPr>
              <p:custDataLst>
                <p:tags r:id="rId4"/>
              </p:custDataLst>
            </p:nvPr>
          </p:nvSpPr>
          <p:spPr>
            <a:xfrm>
              <a:off x="11641" y="1885"/>
              <a:ext cx="6405" cy="734"/>
            </a:xfrm>
            <a:prstGeom prst="rect">
              <a:avLst/>
            </a:prstGeom>
          </p:spPr>
          <p:txBody>
            <a:bodyPr vert="horz" wrap="square" lIns="123825" tIns="123825" rIns="57150" bIns="123825" rtlCol="0" anchor="b" anchorCtr="0">
              <a:noAutofit/>
            </a:bodyPr>
            <a:lstStyle/>
            <a:p>
              <a:pPr>
                <a:lnSpc>
                  <a:spcPct val="120000"/>
                </a:lnSpc>
              </a:pPr>
              <a:r>
                <a:rPr lang="zh-CN" alt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召回率</a:t>
              </a:r>
            </a:p>
          </p:txBody>
        </p:sp>
      </p:grpSp>
      <p:cxnSp>
        <p:nvCxnSpPr>
          <p:cNvPr id="18" name="Connector 7"/>
          <p:cNvCxnSpPr/>
          <p:nvPr>
            <p:custDataLst>
              <p:tags r:id="rId1"/>
            </p:custDataLst>
          </p:nvPr>
        </p:nvCxnSpPr>
        <p:spPr>
          <a:xfrm>
            <a:off x="7536459" y="1557011"/>
            <a:ext cx="4175760" cy="0"/>
          </a:xfrm>
          <a:prstGeom prst="line">
            <a:avLst/>
          </a:prstGeom>
          <a:ln w="14288">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cxnSp>
        <p:nvCxnSpPr>
          <p:cNvPr id="19" name="Connector 7"/>
          <p:cNvCxnSpPr/>
          <p:nvPr>
            <p:custDataLst>
              <p:tags r:id="rId2"/>
            </p:custDataLst>
          </p:nvPr>
        </p:nvCxnSpPr>
        <p:spPr>
          <a:xfrm>
            <a:off x="7540269" y="4148446"/>
            <a:ext cx="4316095" cy="635"/>
          </a:xfrm>
          <a:prstGeom prst="line">
            <a:avLst/>
          </a:prstGeom>
          <a:ln w="14288">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pic>
        <p:nvPicPr>
          <p:cNvPr id="7" name="图片 6">
            <a:extLst>
              <a:ext uri="{FF2B5EF4-FFF2-40B4-BE49-F238E27FC236}">
                <a16:creationId xmlns:a16="http://schemas.microsoft.com/office/drawing/2014/main" id="{55690150-649E-5AC8-F7C0-E0102B72C52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5505" y="1554797"/>
            <a:ext cx="5958637" cy="446849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9B2103-43BE-D308-54F4-44439DEE3F8C}"/>
              </a:ext>
            </a:extLst>
          </p:cNvPr>
          <p:cNvSpPr>
            <a:spLocks noGrp="1"/>
          </p:cNvSpPr>
          <p:nvPr>
            <p:ph type="dt" sz="half" idx="10"/>
          </p:nvPr>
        </p:nvSpPr>
        <p:spPr/>
        <p:txBody>
          <a:bodyPr/>
          <a:lstStyle/>
          <a:p>
            <a:fld id="{66B35BEC-AAB7-4136-8395-728B6E9BF703}" type="datetime1">
              <a:rPr lang="zh-CN" altLang="en-US" smtClean="0"/>
              <a:t>2024/10/10</a:t>
            </a:fld>
            <a:endParaRPr lang="zh-CN" altLang="en-US"/>
          </a:p>
        </p:txBody>
      </p:sp>
      <p:sp>
        <p:nvSpPr>
          <p:cNvPr id="3" name="页脚占位符 2">
            <a:extLst>
              <a:ext uri="{FF2B5EF4-FFF2-40B4-BE49-F238E27FC236}">
                <a16:creationId xmlns:a16="http://schemas.microsoft.com/office/drawing/2014/main" id="{B7466297-38ED-A985-629C-C12E9364D097}"/>
              </a:ext>
            </a:extLst>
          </p:cNvPr>
          <p:cNvSpPr>
            <a:spLocks noGrp="1"/>
          </p:cNvSpPr>
          <p:nvPr>
            <p:ph type="ftr" sz="quarter" idx="11"/>
          </p:nvPr>
        </p:nvSpPr>
        <p:spPr/>
        <p:txBody>
          <a:bodyPr/>
          <a:lstStyle/>
          <a:p>
            <a:r>
              <a:rPr lang="zh-CN" altLang="en-US"/>
              <a:t>学而不厌，诲人不倦</a:t>
            </a:r>
            <a:endParaRPr lang="zh-CN" altLang="en-US" dirty="0"/>
          </a:p>
        </p:txBody>
      </p:sp>
      <p:sp>
        <p:nvSpPr>
          <p:cNvPr id="4" name="灯片编号占位符 3">
            <a:extLst>
              <a:ext uri="{FF2B5EF4-FFF2-40B4-BE49-F238E27FC236}">
                <a16:creationId xmlns:a16="http://schemas.microsoft.com/office/drawing/2014/main" id="{E011D0FD-38A4-5D32-FA34-1CF01223938A}"/>
              </a:ext>
            </a:extLst>
          </p:cNvPr>
          <p:cNvSpPr>
            <a:spLocks noGrp="1"/>
          </p:cNvSpPr>
          <p:nvPr>
            <p:ph type="sldNum" sz="quarter" idx="12"/>
          </p:nvPr>
        </p:nvSpPr>
        <p:spPr/>
        <p:txBody>
          <a:bodyPr/>
          <a:lstStyle/>
          <a:p>
            <a:fld id="{E60F2D4F-2241-454B-AF5D-961C997CB3BA}" type="slidenum">
              <a:rPr lang="zh-CN" altLang="en-US" smtClean="0"/>
              <a:t>18</a:t>
            </a:fld>
            <a:endParaRPr lang="zh-CN" altLang="en-US"/>
          </a:p>
        </p:txBody>
      </p:sp>
      <p:sp>
        <p:nvSpPr>
          <p:cNvPr id="5" name="标题 4">
            <a:extLst>
              <a:ext uri="{FF2B5EF4-FFF2-40B4-BE49-F238E27FC236}">
                <a16:creationId xmlns:a16="http://schemas.microsoft.com/office/drawing/2014/main" id="{A21BBF72-5D9C-AAAA-EBDF-D7F256329C1B}"/>
              </a:ext>
            </a:extLst>
          </p:cNvPr>
          <p:cNvSpPr>
            <a:spLocks noGrp="1"/>
          </p:cNvSpPr>
          <p:nvPr>
            <p:ph type="title"/>
          </p:nvPr>
        </p:nvSpPr>
        <p:spPr>
          <a:xfrm>
            <a:off x="865401" y="382479"/>
            <a:ext cx="7935699" cy="596348"/>
          </a:xfrm>
        </p:spPr>
        <p:txBody>
          <a:bodyPr>
            <a:normAutofit fontScale="90000"/>
          </a:bodyPr>
          <a:lstStyle/>
          <a:p>
            <a:pPr>
              <a:lnSpc>
                <a:spcPct val="130000"/>
              </a:lnSpc>
            </a:pPr>
            <a:r>
              <a:rPr lang="en-US" altLang="zh-CN" sz="3200" dirty="0">
                <a:latin typeface="Arial" panose="020B0604020202020204" pitchFamily="34" charset="0"/>
                <a:ea typeface="微软雅黑" panose="020B0503020204020204" pitchFamily="34" charset="-122"/>
              </a:rPr>
              <a:t>Milvus</a:t>
            </a:r>
            <a:r>
              <a:rPr lang="zh-CN" altLang="en-US" sz="3200" dirty="0">
                <a:latin typeface="Arial" panose="020B0604020202020204" pitchFamily="34" charset="0"/>
                <a:ea typeface="微软雅黑" panose="020B0503020204020204" pitchFamily="34" charset="-122"/>
              </a:rPr>
              <a:t>与</a:t>
            </a:r>
            <a:r>
              <a:rPr lang="en-US" altLang="zh-CN" sz="3200" dirty="0">
                <a:latin typeface="Arial" panose="020B0604020202020204" pitchFamily="34" charset="0"/>
                <a:ea typeface="微软雅黑" panose="020B0503020204020204" pitchFamily="34" charset="-122"/>
              </a:rPr>
              <a:t>LSH</a:t>
            </a:r>
            <a:r>
              <a:rPr lang="zh-CN" altLang="en-US" sz="3200" dirty="0">
                <a:latin typeface="Arial" panose="020B0604020202020204" pitchFamily="34" charset="0"/>
                <a:ea typeface="微软雅黑" panose="020B0503020204020204" pitchFamily="34" charset="-122"/>
              </a:rPr>
              <a:t>的各项评估指标对比</a:t>
            </a:r>
          </a:p>
        </p:txBody>
      </p:sp>
      <p:pic>
        <p:nvPicPr>
          <p:cNvPr id="9" name="图片 8">
            <a:extLst>
              <a:ext uri="{FF2B5EF4-FFF2-40B4-BE49-F238E27FC236}">
                <a16:creationId xmlns:a16="http://schemas.microsoft.com/office/drawing/2014/main" id="{349F74B4-24B0-96E2-4F0D-7712FBE305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16" y="1268999"/>
            <a:ext cx="6305984" cy="4729231"/>
          </a:xfrm>
          <a:prstGeom prst="rect">
            <a:avLst/>
          </a:prstGeom>
        </p:spPr>
      </p:pic>
      <p:sp>
        <p:nvSpPr>
          <p:cNvPr id="11" name="文本框 10">
            <a:extLst>
              <a:ext uri="{FF2B5EF4-FFF2-40B4-BE49-F238E27FC236}">
                <a16:creationId xmlns:a16="http://schemas.microsoft.com/office/drawing/2014/main" id="{03473FEF-2768-3885-DF0F-91DB0D5F8BF7}"/>
              </a:ext>
            </a:extLst>
          </p:cNvPr>
          <p:cNvSpPr txBox="1"/>
          <p:nvPr/>
        </p:nvSpPr>
        <p:spPr>
          <a:xfrm>
            <a:off x="7648223" y="1419690"/>
            <a:ext cx="3960000" cy="5073184"/>
          </a:xfrm>
          <a:prstGeom prst="rect">
            <a:avLst/>
          </a:prstGeom>
          <a:noFill/>
        </p:spPr>
        <p:txBody>
          <a:bodyPr wrap="square" rtlCol="0">
            <a:spAutoFit/>
          </a:bodyPr>
          <a:lstStyle/>
          <a:p>
            <a:pPr>
              <a:lnSpc>
                <a:spcPct val="150000"/>
              </a:lnSpc>
            </a:pPr>
            <a:r>
              <a:rPr lang="zh-CN" altLang="en-US" sz="2000" dirty="0">
                <a:solidFill>
                  <a:srgbClr val="000000">
                    <a:alpha val="69804"/>
                    <a:alpha val="70000"/>
                  </a:srgbClr>
                </a:solidFill>
                <a:latin typeface="微软雅黑" panose="020B0503020204020204" pitchFamily="34" charset="-122"/>
                <a:ea typeface="微软雅黑" panose="020B0503020204020204" pitchFamily="34" charset="-122"/>
              </a:rPr>
              <a:t>从左图中得知，</a:t>
            </a:r>
            <a:r>
              <a:rPr lang="en-US" altLang="zh-CN" sz="2000" dirty="0">
                <a:solidFill>
                  <a:srgbClr val="000000">
                    <a:alpha val="69804"/>
                    <a:alpha val="70000"/>
                  </a:srgbClr>
                </a:solidFill>
                <a:latin typeface="微软雅黑" panose="020B0503020204020204" pitchFamily="34" charset="-122"/>
                <a:ea typeface="微软雅黑" panose="020B0503020204020204" pitchFamily="34" charset="-122"/>
              </a:rPr>
              <a:t>Milvus</a:t>
            </a:r>
            <a:r>
              <a:rPr lang="zh-CN" altLang="zh-CN" sz="2000" dirty="0">
                <a:solidFill>
                  <a:srgbClr val="000000">
                    <a:alpha val="69804"/>
                    <a:alpha val="70000"/>
                  </a:srgbClr>
                </a:solidFill>
                <a:latin typeface="微软雅黑" panose="020B0503020204020204" pitchFamily="34" charset="-122"/>
                <a:ea typeface="微软雅黑" panose="020B0503020204020204" pitchFamily="34" charset="-122"/>
              </a:rPr>
              <a:t>的图像检索优势明显。由于</a:t>
            </a:r>
            <a:r>
              <a:rPr lang="en-US" altLang="zh-CN" sz="2000" dirty="0">
                <a:solidFill>
                  <a:srgbClr val="000000">
                    <a:alpha val="69804"/>
                    <a:alpha val="70000"/>
                  </a:srgbClr>
                </a:solidFill>
                <a:latin typeface="微软雅黑" panose="020B0503020204020204" pitchFamily="34" charset="-122"/>
                <a:ea typeface="微软雅黑" panose="020B0503020204020204" pitchFamily="34" charset="-122"/>
              </a:rPr>
              <a:t>Milvus</a:t>
            </a:r>
            <a:r>
              <a:rPr lang="zh-CN" altLang="zh-CN" sz="2000" dirty="0">
                <a:solidFill>
                  <a:srgbClr val="000000">
                    <a:alpha val="69804"/>
                    <a:alpha val="70000"/>
                  </a:srgbClr>
                </a:solidFill>
                <a:latin typeface="微软雅黑" panose="020B0503020204020204" pitchFamily="34" charset="-122"/>
                <a:ea typeface="微软雅黑" panose="020B0503020204020204" pitchFamily="34" charset="-122"/>
              </a:rPr>
              <a:t>基于图像特征向量进行相似度计算，能够精准捕捉甲骨文字形向量之间的细微差异，从而保证了图像检索结果的高准确率。传统方法依赖于人工定义的标签、类别或其他辅助特征，容易忽略图像细节特征，导致在复杂的甲骨文字形数据集上的检索准确性较低。</a:t>
            </a:r>
          </a:p>
          <a:p>
            <a:pPr>
              <a:lnSpc>
                <a:spcPct val="150000"/>
              </a:lnSpc>
            </a:pPr>
            <a:endParaRPr lang="zh-CN" altLang="en-US" dirty="0"/>
          </a:p>
        </p:txBody>
      </p:sp>
    </p:spTree>
    <p:extLst>
      <p:ext uri="{BB962C8B-B14F-4D97-AF65-F5344CB8AC3E}">
        <p14:creationId xmlns:p14="http://schemas.microsoft.com/office/powerpoint/2010/main" val="2764336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2" name="矩形 11"/>
          <p:cNvSpPr/>
          <p:nvPr/>
        </p:nvSpPr>
        <p:spPr>
          <a:xfrm>
            <a:off x="5757783" y="-22624"/>
            <a:ext cx="6434217" cy="6880624"/>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52" name="图片 51"/>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brightnessContrast bright="70000"/>
                    </a14:imgEffect>
                  </a14:imgLayer>
                </a14:imgProps>
              </a:ext>
              <a:ext uri="{28A0092B-C50C-407E-A947-70E740481C1C}">
                <a14:useLocalDpi xmlns:a14="http://schemas.microsoft.com/office/drawing/2010/main" val="0"/>
              </a:ext>
            </a:extLst>
          </a:blip>
          <a:stretch>
            <a:fillRect/>
          </a:stretch>
        </p:blipFill>
        <p:spPr>
          <a:xfrm>
            <a:off x="8184000" y="2115353"/>
            <a:ext cx="5230390" cy="5230390"/>
          </a:xfrm>
          <a:prstGeom prst="rect">
            <a:avLst/>
          </a:prstGeom>
        </p:spPr>
      </p:pic>
      <p:pic>
        <p:nvPicPr>
          <p:cNvPr id="4" name="图片 3"/>
          <p:cNvPicPr>
            <a:picLocks noChangeAspect="1"/>
          </p:cNvPicPr>
          <p:nvPr/>
        </p:nvPicPr>
        <p:blipFill rotWithShape="1">
          <a:blip r:embed="rId6">
            <a:extLst>
              <a:ext uri="{28A0092B-C50C-407E-A947-70E740481C1C}">
                <a14:useLocalDpi xmlns:a14="http://schemas.microsoft.com/office/drawing/2010/main" val="0"/>
              </a:ext>
            </a:extLst>
          </a:blip>
          <a:srcRect l="17319" r="26873"/>
          <a:stretch>
            <a:fillRect/>
          </a:stretch>
        </p:blipFill>
        <p:spPr>
          <a:xfrm>
            <a:off x="-24000" y="-22623"/>
            <a:ext cx="5760000" cy="6880624"/>
          </a:xfrm>
          <a:prstGeom prst="rect">
            <a:avLst/>
          </a:prstGeom>
        </p:spPr>
      </p:pic>
      <p:sp>
        <p:nvSpPr>
          <p:cNvPr id="10" name="文本框 9"/>
          <p:cNvSpPr txBox="1"/>
          <p:nvPr/>
        </p:nvSpPr>
        <p:spPr>
          <a:xfrm>
            <a:off x="6567805" y="2444750"/>
            <a:ext cx="4587240" cy="1198880"/>
          </a:xfrm>
          <a:prstGeom prst="rect">
            <a:avLst/>
          </a:prstGeom>
          <a:noFill/>
        </p:spPr>
        <p:txBody>
          <a:bodyPr wrap="square" rtlCol="0">
            <a:spAutoFit/>
          </a:bodyPr>
          <a:lstStyle/>
          <a:p>
            <a:pPr algn="l">
              <a:lnSpc>
                <a:spcPct val="120000"/>
              </a:lnSpc>
            </a:pPr>
            <a:r>
              <a:rPr lang="zh-CN" altLang="en-US" sz="6000" b="1" dirty="0">
                <a:latin typeface="Arial" panose="020B0604020202020204" pitchFamily="34" charset="0"/>
                <a:ea typeface="微软雅黑" panose="020B0503020204020204" pitchFamily="34" charset="-122"/>
                <a:sym typeface="+mn-ea"/>
              </a:rPr>
              <a:t>总结与展望</a:t>
            </a:r>
            <a:endParaRPr lang="zh-CN" altLang="en-US" sz="6000" b="1" dirty="0">
              <a:latin typeface="Arial" panose="020B0604020202020204" pitchFamily="34" charset="0"/>
              <a:ea typeface="微软雅黑" panose="020B0503020204020204" pitchFamily="34" charset="-122"/>
              <a:sym typeface="Arial" panose="020B0604020202020204" pitchFamily="34" charset="0"/>
            </a:endParaRPr>
          </a:p>
        </p:txBody>
      </p:sp>
      <p:sp>
        <p:nvSpPr>
          <p:cNvPr id="11" name="文本框 10"/>
          <p:cNvSpPr txBox="1"/>
          <p:nvPr/>
        </p:nvSpPr>
        <p:spPr>
          <a:xfrm>
            <a:off x="7154408" y="3570506"/>
            <a:ext cx="3736910" cy="450850"/>
          </a:xfrm>
          <a:prstGeom prst="rect">
            <a:avLst/>
          </a:prstGeom>
          <a:noFill/>
        </p:spPr>
        <p:txBody>
          <a:bodyPr wrap="square" rtlCol="0">
            <a:spAutoFit/>
          </a:bodyPr>
          <a:lstStyle/>
          <a:p>
            <a:pPr algn="dist">
              <a:lnSpc>
                <a:spcPct val="130000"/>
              </a:lnSpc>
            </a:pPr>
            <a:r>
              <a:rPr lang="en-US" altLang="zh-CN" dirty="0">
                <a:latin typeface="Arial" panose="020B0604020202020204" pitchFamily="34" charset="0"/>
                <a:ea typeface="微软雅黑" panose="020B0503020204020204" pitchFamily="34" charset="-122"/>
                <a:sym typeface="Arial" panose="020B0604020202020204" pitchFamily="34" charset="0"/>
              </a:rPr>
              <a:t>SUMMARY AND OUTLOOK </a:t>
            </a:r>
          </a:p>
        </p:txBody>
      </p:sp>
      <p:pic>
        <p:nvPicPr>
          <p:cNvPr id="19" name="图片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60500" y="376190"/>
            <a:ext cx="2204181" cy="520337"/>
          </a:xfrm>
          <a:prstGeom prst="rect">
            <a:avLst/>
          </a:prstGeom>
        </p:spPr>
      </p:pic>
      <p:sp>
        <p:nvSpPr>
          <p:cNvPr id="2" name="等腰三角形 1"/>
          <p:cNvSpPr/>
          <p:nvPr/>
        </p:nvSpPr>
        <p:spPr>
          <a:xfrm rot="5400000">
            <a:off x="5652624" y="3151579"/>
            <a:ext cx="635279" cy="52939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 name="矩形 2"/>
          <p:cNvSpPr/>
          <p:nvPr/>
        </p:nvSpPr>
        <p:spPr>
          <a:xfrm>
            <a:off x="5705564" y="-29746"/>
            <a:ext cx="45719" cy="68877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7" name="直接连接符 6"/>
          <p:cNvCxnSpPr>
            <a:stCxn id="2" idx="0"/>
          </p:cNvCxnSpPr>
          <p:nvPr/>
        </p:nvCxnSpPr>
        <p:spPr>
          <a:xfrm>
            <a:off x="6234963" y="3416279"/>
            <a:ext cx="3965037" cy="12721"/>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861148" y="3573000"/>
            <a:ext cx="333085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54" name="组合 53"/>
          <p:cNvGrpSpPr/>
          <p:nvPr/>
        </p:nvGrpSpPr>
        <p:grpSpPr>
          <a:xfrm>
            <a:off x="-20798" y="-33969"/>
            <a:ext cx="5729564" cy="6890562"/>
            <a:chOff x="-10564" y="-32562"/>
            <a:chExt cx="5729564" cy="6890562"/>
          </a:xfrm>
        </p:grpSpPr>
        <p:sp>
          <p:nvSpPr>
            <p:cNvPr id="44" name="矩形 43"/>
            <p:cNvSpPr/>
            <p:nvPr/>
          </p:nvSpPr>
          <p:spPr>
            <a:xfrm>
              <a:off x="-10564" y="-29747"/>
              <a:ext cx="5729564" cy="68877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46" name="直接连接符 45"/>
            <p:cNvCxnSpPr/>
            <p:nvPr/>
          </p:nvCxnSpPr>
          <p:spPr>
            <a:xfrm>
              <a:off x="696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560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2424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288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152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5016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8" name="文本框 7"/>
          <p:cNvSpPr txBox="1"/>
          <p:nvPr/>
        </p:nvSpPr>
        <p:spPr>
          <a:xfrm>
            <a:off x="2397029" y="2095398"/>
            <a:ext cx="859790" cy="2609647"/>
          </a:xfrm>
          <a:prstGeom prst="rect">
            <a:avLst/>
          </a:prstGeom>
          <a:noFill/>
        </p:spPr>
        <p:txBody>
          <a:bodyPr vert="eaVert" wrap="square" rtlCol="0">
            <a:spAutoFit/>
          </a:bodyPr>
          <a:lstStyle/>
          <a:p>
            <a:r>
              <a:rPr lang="zh-CN" altLang="en-US" sz="4400" dirty="0">
                <a:solidFill>
                  <a:schemeClr val="bg1"/>
                </a:solidFill>
                <a:latin typeface="Arial" panose="020B0604020202020204" pitchFamily="34" charset="0"/>
                <a:ea typeface="微软雅黑" panose="020B0503020204020204" pitchFamily="34" charset="-122"/>
                <a:sym typeface="Arial" panose="020B0604020202020204" pitchFamily="34" charset="0"/>
              </a:rPr>
              <a:t>第四部分</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6" name="矩形 5"/>
          <p:cNvSpPr/>
          <p:nvPr/>
        </p:nvSpPr>
        <p:spPr>
          <a:xfrm>
            <a:off x="0" y="-16264"/>
            <a:ext cx="12211000" cy="6874264"/>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36" name="组合 35"/>
          <p:cNvGrpSpPr/>
          <p:nvPr/>
        </p:nvGrpSpPr>
        <p:grpSpPr>
          <a:xfrm>
            <a:off x="-23144" y="11599"/>
            <a:ext cx="4489426" cy="6853172"/>
            <a:chOff x="-23144" y="11599"/>
            <a:chExt cx="4489426" cy="6853172"/>
          </a:xfrm>
        </p:grpSpPr>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4123" y="18370"/>
              <a:ext cx="1652159" cy="6846401"/>
            </a:xfrm>
            <a:prstGeom prst="rect">
              <a:avLst/>
            </a:prstGeom>
          </p:spPr>
        </p:pic>
        <p:pic>
          <p:nvPicPr>
            <p:cNvPr id="34" name="图片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3342" y="11599"/>
              <a:ext cx="1652159" cy="6846401"/>
            </a:xfrm>
            <a:prstGeom prst="rect">
              <a:avLst/>
            </a:prstGeom>
          </p:spPr>
        </p:pic>
        <p:pic>
          <p:nvPicPr>
            <p:cNvPr id="35" name="图片 34"/>
            <p:cNvPicPr>
              <a:picLocks noChangeAspect="1"/>
            </p:cNvPicPr>
            <p:nvPr/>
          </p:nvPicPr>
          <p:blipFill rotWithShape="1">
            <a:blip r:embed="rId3">
              <a:extLst>
                <a:ext uri="{28A0092B-C50C-407E-A947-70E740481C1C}">
                  <a14:useLocalDpi xmlns:a14="http://schemas.microsoft.com/office/drawing/2010/main" val="0"/>
                </a:ext>
              </a:extLst>
            </a:blip>
            <a:srcRect l="21007"/>
            <a:stretch>
              <a:fillRect/>
            </a:stretch>
          </p:blipFill>
          <p:spPr>
            <a:xfrm>
              <a:off x="-23144" y="11599"/>
              <a:ext cx="1305081" cy="6846401"/>
            </a:xfrm>
            <a:prstGeom prst="rect">
              <a:avLst/>
            </a:prstGeom>
          </p:spPr>
        </p:pic>
      </p:grpSp>
      <p:sp>
        <p:nvSpPr>
          <p:cNvPr id="37" name="矩形 36"/>
          <p:cNvSpPr/>
          <p:nvPr/>
        </p:nvSpPr>
        <p:spPr>
          <a:xfrm>
            <a:off x="-1" y="-22051"/>
            <a:ext cx="4507457" cy="6880052"/>
          </a:xfrm>
          <a:prstGeom prst="rect">
            <a:avLst/>
          </a:prstGeom>
          <a:solidFill>
            <a:schemeClr val="accent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10" name="图片 9"/>
          <p:cNvPicPr>
            <a:picLocks noChangeAspect="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brightnessContrast bright="70000"/>
                    </a14:imgEffect>
                  </a14:imgLayer>
                </a14:imgProps>
              </a:ext>
              <a:ext uri="{28A0092B-C50C-407E-A947-70E740481C1C}">
                <a14:useLocalDpi xmlns:a14="http://schemas.microsoft.com/office/drawing/2010/main" val="0"/>
              </a:ext>
            </a:extLst>
          </a:blip>
          <a:stretch>
            <a:fillRect/>
          </a:stretch>
        </p:blipFill>
        <p:spPr>
          <a:xfrm>
            <a:off x="7052487" y="1101805"/>
            <a:ext cx="6670390" cy="6670390"/>
          </a:xfrm>
          <a:prstGeom prst="rect">
            <a:avLst/>
          </a:prstGeom>
        </p:spPr>
      </p:pic>
      <p:sp>
        <p:nvSpPr>
          <p:cNvPr id="15" name="等腰三角形 14"/>
          <p:cNvSpPr/>
          <p:nvPr/>
        </p:nvSpPr>
        <p:spPr>
          <a:xfrm rot="5400000">
            <a:off x="4521183" y="3251394"/>
            <a:ext cx="399794" cy="33316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18" name="直接连接符 17"/>
          <p:cNvCxnSpPr/>
          <p:nvPr/>
        </p:nvCxnSpPr>
        <p:spPr>
          <a:xfrm>
            <a:off x="4512000" y="-22051"/>
            <a:ext cx="0" cy="691190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4507458" y="2721078"/>
            <a:ext cx="45719" cy="14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文本框 25"/>
          <p:cNvSpPr txBox="1"/>
          <p:nvPr/>
        </p:nvSpPr>
        <p:spPr>
          <a:xfrm>
            <a:off x="1865699" y="2062472"/>
            <a:ext cx="1244600" cy="2605072"/>
          </a:xfrm>
          <a:prstGeom prst="rect">
            <a:avLst/>
          </a:prstGeom>
          <a:noFill/>
          <a:effectLst/>
        </p:spPr>
        <p:txBody>
          <a:bodyPr wrap="square" rtlCol="0">
            <a:spAutoFit/>
          </a:bodyPr>
          <a:lstStyle/>
          <a:p>
            <a:pPr algn="dist">
              <a:lnSpc>
                <a:spcPct val="130000"/>
              </a:lnSpc>
            </a:pPr>
            <a:r>
              <a:rPr lang="zh-CN" altLang="en-US" sz="6600" b="1" dirty="0">
                <a:solidFill>
                  <a:schemeClr val="bg1"/>
                </a:solidFill>
                <a:latin typeface="Arial" panose="020B0604020202020204" pitchFamily="34" charset="0"/>
                <a:ea typeface="微软雅黑" panose="020B0503020204020204" pitchFamily="34" charset="-122"/>
                <a:sym typeface="Arial" panose="020B0604020202020204" pitchFamily="34" charset="0"/>
              </a:rPr>
              <a:t>目</a:t>
            </a:r>
            <a:endParaRPr lang="en-US" altLang="zh-CN" sz="6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dist">
              <a:lnSpc>
                <a:spcPct val="130000"/>
              </a:lnSpc>
            </a:pPr>
            <a:r>
              <a:rPr lang="zh-CN" altLang="en-US" sz="6600" b="1" dirty="0">
                <a:solidFill>
                  <a:schemeClr val="bg1"/>
                </a:solidFill>
                <a:latin typeface="Arial" panose="020B0604020202020204" pitchFamily="34" charset="0"/>
                <a:ea typeface="微软雅黑" panose="020B0503020204020204" pitchFamily="34" charset="-122"/>
                <a:sym typeface="Arial" panose="020B0604020202020204" pitchFamily="34" charset="0"/>
              </a:rPr>
              <a:t>录</a:t>
            </a:r>
          </a:p>
        </p:txBody>
      </p:sp>
      <p:sp>
        <p:nvSpPr>
          <p:cNvPr id="27" name="文本框 26"/>
          <p:cNvSpPr txBox="1"/>
          <p:nvPr/>
        </p:nvSpPr>
        <p:spPr>
          <a:xfrm>
            <a:off x="1452759" y="2421000"/>
            <a:ext cx="664797" cy="2016000"/>
          </a:xfrm>
          <a:prstGeom prst="rect">
            <a:avLst/>
          </a:prstGeom>
          <a:noFill/>
        </p:spPr>
        <p:txBody>
          <a:bodyPr vert="eaVert" wrap="square" rtlCol="0">
            <a:spAutoFit/>
          </a:bodyPr>
          <a:lstStyle/>
          <a:p>
            <a:pPr algn="dist">
              <a:lnSpc>
                <a:spcPct val="130000"/>
              </a:lnSpc>
            </a:pPr>
            <a:r>
              <a:rPr lang="en-US" altLang="zh-CN" sz="2400" dirty="0">
                <a:solidFill>
                  <a:schemeClr val="bg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2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nvSpPr>
        <p:spPr>
          <a:xfrm>
            <a:off x="5375910" y="1052830"/>
            <a:ext cx="6131560" cy="4782820"/>
          </a:xfrm>
          <a:prstGeom prst="rect">
            <a:avLst/>
          </a:prstGeom>
        </p:spPr>
        <p:txBody>
          <a:bodyPr>
            <a:noAutofit/>
            <a:extLst>
              <a:ext uri="{4A0BC546-FE56-4ADE-93B0-CB8AF2F6F144}">
                <wpsdc:textFrameExt xmlns:wpsdc="http://www.wps.cn/officeDocument/2022/drawingmlCustomData" xmlns="" type="sub-title"/>
              </a:ext>
            </a:extLst>
          </a:bodyPr>
          <a:lstStyle/>
          <a:p>
            <a:pPr marL="571500" indent="-571500" algn="l">
              <a:lnSpc>
                <a:spcPct val="130000"/>
              </a:lnSpc>
              <a:buClrTx/>
              <a:buSzTx/>
              <a:buFont typeface="Arial" panose="020B0604020202020204" pitchFamily="34" charset="0"/>
              <a:buChar char="•"/>
            </a:pPr>
            <a:r>
              <a:rPr lang="en-US" altLang="zh-CN" sz="3200" b="1" spc="100" dirty="0">
                <a:latin typeface="Arial" panose="020B0604020202020204" pitchFamily="34" charset="0"/>
                <a:ea typeface="微软雅黑" panose="020B0503020204020204" pitchFamily="34" charset="-122"/>
              </a:rPr>
              <a:t>引言</a:t>
            </a:r>
            <a:endParaRPr lang="en-US" altLang="zh-CN" sz="3200" b="1" spc="100" dirty="0">
              <a:highlight>
                <a:srgbClr val="FFFF00"/>
              </a:highlight>
              <a:latin typeface="Arial" panose="020B0604020202020204" pitchFamily="34" charset="0"/>
              <a:ea typeface="微软雅黑" panose="020B0503020204020204" pitchFamily="34" charset="-122"/>
            </a:endParaRPr>
          </a:p>
          <a:p>
            <a:pPr marL="571500" indent="-571500" algn="l">
              <a:lnSpc>
                <a:spcPct val="130000"/>
              </a:lnSpc>
              <a:buClrTx/>
              <a:buSzTx/>
              <a:buFont typeface="Arial" panose="020B0604020202020204" pitchFamily="34" charset="0"/>
              <a:buChar char="•"/>
            </a:pPr>
            <a:r>
              <a:rPr lang="en-US" altLang="zh-CN" sz="3200" b="1" spc="100" dirty="0">
                <a:latin typeface="Arial" panose="020B0604020202020204" pitchFamily="34" charset="0"/>
                <a:ea typeface="微软雅黑" panose="020B0503020204020204" pitchFamily="34" charset="-122"/>
                <a:sym typeface="+mn-ea"/>
              </a:rPr>
              <a:t>甲骨文图像检索研究</a:t>
            </a:r>
            <a:endParaRPr lang="en-US" altLang="zh-CN" sz="3200" b="1" spc="100" dirty="0">
              <a:latin typeface="Arial" panose="020B0604020202020204" pitchFamily="34" charset="0"/>
              <a:ea typeface="微软雅黑" panose="020B0503020204020204" pitchFamily="34" charset="-122"/>
            </a:endParaRPr>
          </a:p>
          <a:p>
            <a:pPr marL="571500" indent="-571500" algn="l">
              <a:lnSpc>
                <a:spcPct val="130000"/>
              </a:lnSpc>
              <a:buClrTx/>
              <a:buSzTx/>
              <a:buFont typeface="Arial" panose="020B0604020202020204" pitchFamily="34" charset="0"/>
              <a:buChar char="•"/>
            </a:pPr>
            <a:r>
              <a:rPr lang="zh-CN" altLang="en-US" sz="3200" b="1" spc="100" dirty="0">
                <a:latin typeface="Arial" panose="020B0604020202020204" pitchFamily="34" charset="0"/>
                <a:ea typeface="微软雅黑" panose="020B0503020204020204" pitchFamily="34" charset="-122"/>
                <a:sym typeface="+mn-ea"/>
              </a:rPr>
              <a:t>Milvus与LSH的实验结果</a:t>
            </a:r>
            <a:endParaRPr lang="zh-CN" altLang="en-US" sz="3200" b="1" spc="100" dirty="0">
              <a:latin typeface="Arial" panose="020B0604020202020204" pitchFamily="34" charset="0"/>
              <a:ea typeface="微软雅黑" panose="020B0503020204020204" pitchFamily="34" charset="-122"/>
              <a:sym typeface="Arial" panose="020B0604020202020204" pitchFamily="34" charset="0"/>
            </a:endParaRPr>
          </a:p>
          <a:p>
            <a:pPr marL="571500" indent="-571500" algn="l">
              <a:lnSpc>
                <a:spcPct val="130000"/>
              </a:lnSpc>
              <a:buClrTx/>
              <a:buSzTx/>
              <a:buFont typeface="Arial" panose="020B0604020202020204" pitchFamily="34" charset="0"/>
              <a:buChar char="•"/>
            </a:pPr>
            <a:r>
              <a:rPr lang="zh-CN" altLang="en-US" sz="3200" b="1" spc="100" dirty="0">
                <a:latin typeface="Arial" panose="020B0604020202020204" pitchFamily="34" charset="0"/>
                <a:ea typeface="微软雅黑" panose="020B0503020204020204" pitchFamily="34" charset="-122"/>
                <a:sym typeface="+mn-ea"/>
              </a:rPr>
              <a:t>总结与展望</a:t>
            </a:r>
            <a:endParaRPr lang="zh-CN" altLang="en-US" sz="3200" spc="200" dirty="0">
              <a:latin typeface="Arial" panose="020B0604020202020204" pitchFamily="34" charset="0"/>
              <a:ea typeface="微软雅黑" panose="020B0503020204020204" pitchFamily="34" charset="-122"/>
            </a:endParaRPr>
          </a:p>
          <a:p>
            <a:pPr algn="l"/>
            <a:endParaRPr lang="zh-CN" altLang="en-US" sz="3200" spc="200" dirty="0">
              <a:latin typeface="Arial" panose="020B0604020202020204" pitchFamily="34" charset="0"/>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20</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401" y="310724"/>
            <a:ext cx="4481299" cy="596348"/>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研究成果总结</a:t>
            </a:r>
            <a:endParaRPr lang="zh-CN" altLang="en-US" sz="3555"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日期占位符 4"/>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2024/10/10</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 name="AutoShape 3"/>
          <p:cNvSpPr/>
          <p:nvPr>
            <p:custDataLst>
              <p:tags r:id="rId1"/>
            </p:custDataLst>
          </p:nvPr>
        </p:nvSpPr>
        <p:spPr>
          <a:xfrm>
            <a:off x="614667" y="2788924"/>
            <a:ext cx="3473061" cy="3524898"/>
          </a:xfrm>
          <a:prstGeom prst="roundRect">
            <a:avLst>
              <a:gd name="adj" fmla="val 7214"/>
            </a:avLst>
          </a:prstGeom>
          <a:solidFill>
            <a:schemeClr val="lt2">
              <a:alpha val="80000"/>
            </a:schemeClr>
          </a:solidFill>
        </p:spPr>
      </p:sp>
      <p:sp>
        <p:nvSpPr>
          <p:cNvPr id="18" name="TextBox 4"/>
          <p:cNvSpPr txBox="1"/>
          <p:nvPr>
            <p:custDataLst>
              <p:tags r:id="rId2"/>
            </p:custDataLst>
          </p:nvPr>
        </p:nvSpPr>
        <p:spPr>
          <a:xfrm>
            <a:off x="831204" y="4473654"/>
            <a:ext cx="3216896" cy="1840168"/>
          </a:xfrm>
          <a:prstGeom prst="rect">
            <a:avLst/>
          </a:prstGeom>
        </p:spPr>
        <p:txBody>
          <a:bodyPr vert="horz" wrap="square" lIns="114300" tIns="57150" rIns="114300" bIns="57150" rtlCol="0" anchor="t" anchorCtr="0">
            <a:noAutofit/>
          </a:bodyPr>
          <a:lstStyle/>
          <a:p>
            <a:pPr>
              <a:lnSpc>
                <a:spcPct val="140000"/>
              </a:lnSpc>
            </a:pPr>
            <a:r>
              <a:rPr lang="en-US" dirty="0">
                <a:solidFill>
                  <a:schemeClr val="dk1">
                    <a:alpha val="100000"/>
                  </a:schemeClr>
                </a:solidFill>
                <a:latin typeface="微软雅黑" panose="020B0503020204020204" pitchFamily="34" charset="-122"/>
                <a:ea typeface="微软雅黑" panose="020B0503020204020204" pitchFamily="34" charset="-122"/>
              </a:rPr>
              <a:t>本文研究了基于向量数据库的甲骨文图像检索研究，介绍了甲骨文图像检索的意义、研究现状、数据集和评价指标。</a:t>
            </a:r>
          </a:p>
        </p:txBody>
      </p:sp>
      <p:sp>
        <p:nvSpPr>
          <p:cNvPr id="19" name="TextBox 5"/>
          <p:cNvSpPr txBox="1"/>
          <p:nvPr>
            <p:custDataLst>
              <p:tags r:id="rId3"/>
            </p:custDataLst>
          </p:nvPr>
        </p:nvSpPr>
        <p:spPr>
          <a:xfrm>
            <a:off x="831204" y="3757533"/>
            <a:ext cx="3039989" cy="612447"/>
          </a:xfrm>
          <a:prstGeom prst="rect">
            <a:avLst/>
          </a:prstGeom>
        </p:spPr>
        <p:txBody>
          <a:bodyPr vert="horz" wrap="square" lIns="114300" tIns="57150" rIns="114300" bIns="57150" rtlCol="0" anchor="ctr" anchorCtr="0">
            <a:noAutofit/>
          </a:bodyPr>
          <a:lstStyle/>
          <a:p>
            <a:pPr algn="ctr">
              <a:lnSpc>
                <a:spcPct val="120000"/>
              </a:lnSpc>
            </a:pPr>
            <a:r>
              <a:rPr 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研究内容</a:t>
            </a:r>
          </a:p>
        </p:txBody>
      </p:sp>
      <p:sp>
        <p:nvSpPr>
          <p:cNvPr id="20" name="AutoShape 6"/>
          <p:cNvSpPr/>
          <p:nvPr>
            <p:custDataLst>
              <p:tags r:id="rId4"/>
            </p:custDataLst>
          </p:nvPr>
        </p:nvSpPr>
        <p:spPr>
          <a:xfrm>
            <a:off x="4359469" y="2788924"/>
            <a:ext cx="3473061" cy="3524898"/>
          </a:xfrm>
          <a:prstGeom prst="roundRect">
            <a:avLst>
              <a:gd name="adj" fmla="val 7214"/>
            </a:avLst>
          </a:prstGeom>
          <a:solidFill>
            <a:schemeClr val="lt2">
              <a:alpha val="80000"/>
            </a:schemeClr>
          </a:solidFill>
        </p:spPr>
      </p:sp>
      <p:sp>
        <p:nvSpPr>
          <p:cNvPr id="21" name="TextBox 7"/>
          <p:cNvSpPr txBox="1"/>
          <p:nvPr>
            <p:custDataLst>
              <p:tags r:id="rId5"/>
            </p:custDataLst>
          </p:nvPr>
        </p:nvSpPr>
        <p:spPr>
          <a:xfrm>
            <a:off x="4414676" y="4379833"/>
            <a:ext cx="3473060" cy="2000702"/>
          </a:xfrm>
          <a:prstGeom prst="rect">
            <a:avLst/>
          </a:prstGeom>
        </p:spPr>
        <p:txBody>
          <a:bodyPr vert="horz" wrap="square" lIns="114300" tIns="57150" rIns="114300" bIns="57150" rtlCol="0" anchor="t" anchorCtr="0">
            <a:noAutofit/>
          </a:bodyPr>
          <a:lstStyle/>
          <a:p>
            <a:pPr>
              <a:lnSpc>
                <a:spcPct val="140000"/>
              </a:lnSpc>
            </a:pPr>
            <a:r>
              <a:rPr lang="en-US" dirty="0">
                <a:solidFill>
                  <a:schemeClr val="dk1">
                    <a:alpha val="100000"/>
                  </a:schemeClr>
                </a:solidFill>
                <a:latin typeface="微软雅黑" panose="020B0503020204020204" pitchFamily="34" charset="-122"/>
                <a:ea typeface="微软雅黑" panose="020B0503020204020204" pitchFamily="34" charset="-122"/>
              </a:rPr>
              <a:t>本文提出了使用ResNet-50框架和Milvus向量数据库进行甲骨文图像检索的方法，并对比了LSH和Milvus在不同TOP-N的检索时间。</a:t>
            </a:r>
          </a:p>
        </p:txBody>
      </p:sp>
      <p:sp>
        <p:nvSpPr>
          <p:cNvPr id="22" name="TextBox 8"/>
          <p:cNvSpPr txBox="1"/>
          <p:nvPr>
            <p:custDataLst>
              <p:tags r:id="rId6"/>
            </p:custDataLst>
          </p:nvPr>
        </p:nvSpPr>
        <p:spPr>
          <a:xfrm>
            <a:off x="4576006" y="3757533"/>
            <a:ext cx="3039989" cy="612447"/>
          </a:xfrm>
          <a:prstGeom prst="rect">
            <a:avLst/>
          </a:prstGeom>
        </p:spPr>
        <p:txBody>
          <a:bodyPr vert="horz" wrap="square" lIns="114300" tIns="57150" rIns="114300" bIns="57150" rtlCol="0" anchor="ctr" anchorCtr="0">
            <a:noAutofit/>
          </a:bodyPr>
          <a:lstStyle/>
          <a:p>
            <a:pPr algn="ctr">
              <a:lnSpc>
                <a:spcPct val="120000"/>
              </a:lnSpc>
            </a:pPr>
            <a:r>
              <a:rPr 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研究方法</a:t>
            </a:r>
          </a:p>
        </p:txBody>
      </p:sp>
      <p:sp>
        <p:nvSpPr>
          <p:cNvPr id="23" name="AutoShape 9"/>
          <p:cNvSpPr/>
          <p:nvPr>
            <p:custDataLst>
              <p:tags r:id="rId7"/>
            </p:custDataLst>
          </p:nvPr>
        </p:nvSpPr>
        <p:spPr>
          <a:xfrm>
            <a:off x="8104272" y="2788924"/>
            <a:ext cx="3473061" cy="3524898"/>
          </a:xfrm>
          <a:prstGeom prst="roundRect">
            <a:avLst>
              <a:gd name="adj" fmla="val 7214"/>
            </a:avLst>
          </a:prstGeom>
          <a:solidFill>
            <a:schemeClr val="lt2">
              <a:alpha val="79000"/>
            </a:schemeClr>
          </a:solidFill>
        </p:spPr>
      </p:sp>
      <p:sp>
        <p:nvSpPr>
          <p:cNvPr id="24" name="TextBox 10"/>
          <p:cNvSpPr txBox="1"/>
          <p:nvPr>
            <p:custDataLst>
              <p:tags r:id="rId8"/>
            </p:custDataLst>
          </p:nvPr>
        </p:nvSpPr>
        <p:spPr>
          <a:xfrm>
            <a:off x="8320809" y="4473654"/>
            <a:ext cx="3039988" cy="1840168"/>
          </a:xfrm>
          <a:prstGeom prst="rect">
            <a:avLst/>
          </a:prstGeom>
        </p:spPr>
        <p:txBody>
          <a:bodyPr vert="horz" wrap="square" lIns="114300" tIns="57150" rIns="114300" bIns="57150" rtlCol="0" anchor="t" anchorCtr="0">
            <a:noAutofit/>
          </a:bodyPr>
          <a:lstStyle/>
          <a:p>
            <a:pPr>
              <a:lnSpc>
                <a:spcPct val="140000"/>
              </a:lnSpc>
            </a:pPr>
            <a:r>
              <a:rPr lang="en-US" dirty="0">
                <a:solidFill>
                  <a:schemeClr val="dk1">
                    <a:alpha val="100000"/>
                  </a:schemeClr>
                </a:solidFill>
                <a:latin typeface="微软雅黑" panose="020B0503020204020204" pitchFamily="34" charset="-122"/>
                <a:ea typeface="微软雅黑" panose="020B0503020204020204" pitchFamily="34" charset="-122"/>
              </a:rPr>
              <a:t>本文取得了良好的实验结果，Milvus在各项指标上均表现优异，具有</a:t>
            </a:r>
            <a:r>
              <a:rPr lang="zh-CN" altLang="en-US" dirty="0">
                <a:solidFill>
                  <a:schemeClr val="dk1">
                    <a:alpha val="100000"/>
                  </a:schemeClr>
                </a:solidFill>
                <a:latin typeface="微软雅黑" panose="020B0503020204020204" pitchFamily="34" charset="-122"/>
                <a:ea typeface="微软雅黑" panose="020B0503020204020204" pitchFamily="34" charset="-122"/>
              </a:rPr>
              <a:t>良好</a:t>
            </a:r>
            <a:r>
              <a:rPr lang="en-US" dirty="0" err="1">
                <a:solidFill>
                  <a:schemeClr val="dk1">
                    <a:alpha val="100000"/>
                  </a:schemeClr>
                </a:solidFill>
                <a:latin typeface="微软雅黑" panose="020B0503020204020204" pitchFamily="34" charset="-122"/>
                <a:ea typeface="微软雅黑" panose="020B0503020204020204" pitchFamily="34" charset="-122"/>
              </a:rPr>
              <a:t>的检索精度和召回率</a:t>
            </a:r>
            <a:r>
              <a:rPr lang="en-US" dirty="0">
                <a:solidFill>
                  <a:schemeClr val="dk1">
                    <a:alpha val="100000"/>
                  </a:schemeClr>
                </a:solidFill>
                <a:latin typeface="微软雅黑" panose="020B0503020204020204" pitchFamily="34" charset="-122"/>
                <a:ea typeface="微软雅黑" panose="020B0503020204020204" pitchFamily="34" charset="-122"/>
              </a:rPr>
              <a:t>。</a:t>
            </a:r>
          </a:p>
        </p:txBody>
      </p:sp>
      <p:sp>
        <p:nvSpPr>
          <p:cNvPr id="25" name="TextBox 11"/>
          <p:cNvSpPr txBox="1"/>
          <p:nvPr>
            <p:custDataLst>
              <p:tags r:id="rId9"/>
            </p:custDataLst>
          </p:nvPr>
        </p:nvSpPr>
        <p:spPr>
          <a:xfrm>
            <a:off x="8320808" y="3757533"/>
            <a:ext cx="3039989" cy="612447"/>
          </a:xfrm>
          <a:prstGeom prst="rect">
            <a:avLst/>
          </a:prstGeom>
        </p:spPr>
        <p:txBody>
          <a:bodyPr vert="horz" wrap="square" lIns="114300" tIns="57150" rIns="114300" bIns="57150" rtlCol="0" anchor="ctr" anchorCtr="0">
            <a:noAutofit/>
          </a:bodyPr>
          <a:lstStyle/>
          <a:p>
            <a:pPr algn="ctr">
              <a:lnSpc>
                <a:spcPct val="120000"/>
              </a:lnSpc>
            </a:pPr>
            <a:r>
              <a:rPr 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研究结果</a:t>
            </a:r>
          </a:p>
        </p:txBody>
      </p:sp>
      <p:pic>
        <p:nvPicPr>
          <p:cNvPr id="26" name="Picture 12"/>
          <p:cNvPicPr>
            <a:picLocks noChangeAspect="1"/>
          </p:cNvPicPr>
          <p:nvPr>
            <p:custDataLst>
              <p:tags r:id="rId10"/>
            </p:custDataLst>
          </p:nvPr>
        </p:nvPicPr>
        <p:blipFill>
          <a:blip r:embed="rId15"/>
          <a:srcRect t="5542" b="5542"/>
          <a:stretch>
            <a:fillRect/>
          </a:stretch>
        </p:blipFill>
        <p:spPr>
          <a:xfrm>
            <a:off x="8834133" y="1691999"/>
            <a:ext cx="1905000" cy="1905000"/>
          </a:xfrm>
          <a:prstGeom prst="ellipse">
            <a:avLst/>
          </a:prstGeom>
          <a:ln w="38100">
            <a:solidFill>
              <a:schemeClr val="accent1"/>
            </a:solidFill>
            <a:prstDash val="solid"/>
          </a:ln>
        </p:spPr>
      </p:pic>
      <p:pic>
        <p:nvPicPr>
          <p:cNvPr id="27" name="Picture 13"/>
          <p:cNvPicPr>
            <a:picLocks noChangeAspect="1"/>
          </p:cNvPicPr>
          <p:nvPr>
            <p:custDataLst>
              <p:tags r:id="rId11"/>
            </p:custDataLst>
          </p:nvPr>
        </p:nvPicPr>
        <p:blipFill>
          <a:blip r:embed="rId16"/>
          <a:srcRect t="8521" b="8521"/>
          <a:stretch>
            <a:fillRect/>
          </a:stretch>
        </p:blipFill>
        <p:spPr>
          <a:xfrm>
            <a:off x="5123204" y="1691999"/>
            <a:ext cx="1905000" cy="1905000"/>
          </a:xfrm>
          <a:prstGeom prst="ellipse">
            <a:avLst/>
          </a:prstGeom>
          <a:ln w="38100">
            <a:solidFill>
              <a:schemeClr val="accent1"/>
            </a:solidFill>
            <a:prstDash val="solid"/>
          </a:ln>
        </p:spPr>
      </p:pic>
      <p:pic>
        <p:nvPicPr>
          <p:cNvPr id="28" name="Picture 14"/>
          <p:cNvPicPr>
            <a:picLocks noChangeAspect="1"/>
          </p:cNvPicPr>
          <p:nvPr>
            <p:custDataLst>
              <p:tags r:id="rId12"/>
            </p:custDataLst>
          </p:nvPr>
        </p:nvPicPr>
        <p:blipFill>
          <a:blip r:embed="rId17"/>
          <a:srcRect/>
          <a:stretch>
            <a:fillRect/>
          </a:stretch>
        </p:blipFill>
        <p:spPr>
          <a:xfrm>
            <a:off x="1412275" y="1691999"/>
            <a:ext cx="1905000" cy="1905000"/>
          </a:xfrm>
          <a:prstGeom prst="ellipse">
            <a:avLst/>
          </a:prstGeom>
          <a:ln w="38100">
            <a:solidFill>
              <a:schemeClr val="accent1"/>
            </a:solidFill>
            <a:prstDash val="soli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21</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401" y="310724"/>
            <a:ext cx="4481299" cy="596348"/>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Arial" panose="020B0604020202020204" pitchFamily="34" charset="0"/>
              </a:rPr>
              <a:t>实际应用价值</a:t>
            </a:r>
          </a:p>
        </p:txBody>
      </p:sp>
      <p:sp>
        <p:nvSpPr>
          <p:cNvPr id="5" name="日期占位符 4"/>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2024/10/10</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6" name="Picture 2"/>
          <p:cNvPicPr>
            <a:picLocks noChangeAspect="1"/>
          </p:cNvPicPr>
          <p:nvPr/>
        </p:nvPicPr>
        <p:blipFill>
          <a:blip r:embed="rId12">
            <a:alphaModFix/>
          </a:blip>
          <a:srcRect/>
          <a:stretch>
            <a:fillRect/>
          </a:stretch>
        </p:blipFill>
        <p:spPr>
          <a:xfrm>
            <a:off x="332513" y="1726817"/>
            <a:ext cx="4434841" cy="4434841"/>
          </a:xfrm>
          <a:prstGeom prst="roundRect">
            <a:avLst/>
          </a:prstGeom>
        </p:spPr>
      </p:pic>
      <p:sp>
        <p:nvSpPr>
          <p:cNvPr id="7" name="TextBox 3"/>
          <p:cNvSpPr txBox="1"/>
          <p:nvPr>
            <p:custDataLst>
              <p:tags r:id="rId1"/>
            </p:custDataLst>
          </p:nvPr>
        </p:nvSpPr>
        <p:spPr>
          <a:xfrm>
            <a:off x="5562187" y="4881292"/>
            <a:ext cx="6000750" cy="711336"/>
          </a:xfrm>
          <a:prstGeom prst="rect">
            <a:avLst/>
          </a:prstGeom>
        </p:spPr>
        <p:txBody>
          <a:bodyPr vert="horz" wrap="square" lIns="123825" tIns="123825" rIns="57150" bIns="123825" rtlCol="0" anchor="b" anchorCtr="0">
            <a:noAutofit/>
          </a:bodyPr>
          <a:lstStyle/>
          <a:p>
            <a:pPr>
              <a:lnSpc>
                <a:spcPct val="120000"/>
              </a:lnSpc>
            </a:pPr>
            <a:r>
              <a:rPr 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人工智能发展</a:t>
            </a:r>
          </a:p>
        </p:txBody>
      </p:sp>
      <p:sp>
        <p:nvSpPr>
          <p:cNvPr id="8" name="TextBox 4"/>
          <p:cNvSpPr txBox="1"/>
          <p:nvPr>
            <p:custDataLst>
              <p:tags r:id="rId2"/>
            </p:custDataLst>
          </p:nvPr>
        </p:nvSpPr>
        <p:spPr>
          <a:xfrm>
            <a:off x="5267801" y="5523753"/>
            <a:ext cx="6477000" cy="914400"/>
          </a:xfrm>
          <a:prstGeom prst="rect">
            <a:avLst/>
          </a:prstGeom>
        </p:spPr>
        <p:txBody>
          <a:bodyPr vert="horz" wrap="square" lIns="0" tIns="0" rIns="0" bIns="0" rtlCol="0" anchor="t" anchorCtr="0">
            <a:noAutofit/>
          </a:bodyPr>
          <a:lstStyle/>
          <a:p>
            <a:pPr>
              <a:lnSpc>
                <a:spcPct val="140000"/>
              </a:lnSpc>
            </a:pPr>
            <a:r>
              <a:rPr lang="en-US" dirty="0" err="1">
                <a:solidFill>
                  <a:schemeClr val="dk1">
                    <a:alpha val="100000"/>
                  </a:schemeClr>
                </a:solidFill>
                <a:latin typeface="微软雅黑" panose="020B0503020204020204" pitchFamily="34" charset="-122"/>
                <a:ea typeface="微软雅黑" panose="020B0503020204020204" pitchFamily="34" charset="-122"/>
              </a:rPr>
              <a:t>甲骨文图像检索的研究可以促进人工智能的发展，提高计算机的视觉识别能力和自然语言处理能力</a:t>
            </a:r>
            <a:r>
              <a:rPr lang="en-US" dirty="0">
                <a:solidFill>
                  <a:schemeClr val="dk1">
                    <a:alpha val="100000"/>
                  </a:schemeClr>
                </a:solidFill>
                <a:latin typeface="微软雅黑" panose="020B0503020204020204" pitchFamily="34" charset="-122"/>
                <a:ea typeface="微软雅黑" panose="020B0503020204020204" pitchFamily="34" charset="-122"/>
              </a:rPr>
              <a:t>。</a:t>
            </a:r>
          </a:p>
        </p:txBody>
      </p:sp>
      <p:sp>
        <p:nvSpPr>
          <p:cNvPr id="9" name="AutoShape 5"/>
          <p:cNvSpPr/>
          <p:nvPr>
            <p:custDataLst>
              <p:tags r:id="rId3"/>
            </p:custDataLst>
          </p:nvPr>
        </p:nvSpPr>
        <p:spPr>
          <a:xfrm>
            <a:off x="5267801" y="1835975"/>
            <a:ext cx="238125" cy="238125"/>
          </a:xfrm>
          <a:prstGeom prst="ellipse">
            <a:avLst/>
          </a:prstGeom>
          <a:solidFill>
            <a:schemeClr val="accent1">
              <a:alpha val="100000"/>
            </a:schemeClr>
          </a:solidFill>
        </p:spPr>
      </p:sp>
      <p:sp>
        <p:nvSpPr>
          <p:cNvPr id="10" name="TextBox 6"/>
          <p:cNvSpPr txBox="1"/>
          <p:nvPr>
            <p:custDataLst>
              <p:tags r:id="rId4"/>
            </p:custDataLst>
          </p:nvPr>
        </p:nvSpPr>
        <p:spPr>
          <a:xfrm>
            <a:off x="5562187" y="1621998"/>
            <a:ext cx="6000750" cy="666079"/>
          </a:xfrm>
          <a:prstGeom prst="rect">
            <a:avLst/>
          </a:prstGeom>
        </p:spPr>
        <p:txBody>
          <a:bodyPr vert="horz" wrap="square" lIns="123825" tIns="123825" rIns="57150" bIns="123825" rtlCol="0" anchor="b" anchorCtr="0">
            <a:noAutofit/>
          </a:bodyPr>
          <a:lstStyle/>
          <a:p>
            <a:pPr>
              <a:lnSpc>
                <a:spcPct val="120000"/>
              </a:lnSpc>
            </a:pPr>
            <a:r>
              <a:rPr 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文化遗产保护</a:t>
            </a:r>
          </a:p>
        </p:txBody>
      </p:sp>
      <p:sp>
        <p:nvSpPr>
          <p:cNvPr id="11" name="TextBox 7"/>
          <p:cNvSpPr txBox="1"/>
          <p:nvPr>
            <p:custDataLst>
              <p:tags r:id="rId5"/>
            </p:custDataLst>
          </p:nvPr>
        </p:nvSpPr>
        <p:spPr>
          <a:xfrm>
            <a:off x="5267801" y="2234038"/>
            <a:ext cx="6477000" cy="914400"/>
          </a:xfrm>
          <a:prstGeom prst="rect">
            <a:avLst/>
          </a:prstGeom>
        </p:spPr>
        <p:txBody>
          <a:bodyPr vert="horz" wrap="square" lIns="0" tIns="0" rIns="0" bIns="0" rtlCol="0" anchor="t" anchorCtr="0">
            <a:noAutofit/>
          </a:bodyPr>
          <a:lstStyle/>
          <a:p>
            <a:pPr>
              <a:lnSpc>
                <a:spcPct val="140000"/>
              </a:lnSpc>
            </a:pPr>
            <a:r>
              <a:rPr lang="en-US" dirty="0" err="1">
                <a:solidFill>
                  <a:schemeClr val="dk1">
                    <a:alpha val="100000"/>
                  </a:schemeClr>
                </a:solidFill>
                <a:latin typeface="微软雅黑" panose="020B0503020204020204" pitchFamily="34" charset="-122"/>
                <a:ea typeface="微软雅黑" panose="020B0503020204020204" pitchFamily="34" charset="-122"/>
              </a:rPr>
              <a:t>甲骨文图像检索可以帮助人们更好地保护和传承文化遗产，如古代的甲骨文文献</a:t>
            </a:r>
            <a:r>
              <a:rPr lang="en-US" dirty="0">
                <a:solidFill>
                  <a:schemeClr val="dk1">
                    <a:alpha val="100000"/>
                  </a:schemeClr>
                </a:solidFill>
                <a:latin typeface="微软雅黑" panose="020B0503020204020204" pitchFamily="34" charset="-122"/>
                <a:ea typeface="微软雅黑" panose="020B0503020204020204" pitchFamily="34" charset="-122"/>
              </a:rPr>
              <a:t>。</a:t>
            </a:r>
          </a:p>
        </p:txBody>
      </p:sp>
      <p:sp>
        <p:nvSpPr>
          <p:cNvPr id="12" name="TextBox 8"/>
          <p:cNvSpPr txBox="1"/>
          <p:nvPr>
            <p:custDataLst>
              <p:tags r:id="rId6"/>
            </p:custDataLst>
          </p:nvPr>
        </p:nvSpPr>
        <p:spPr>
          <a:xfrm>
            <a:off x="5562187" y="3262274"/>
            <a:ext cx="6000750" cy="697555"/>
          </a:xfrm>
          <a:prstGeom prst="rect">
            <a:avLst/>
          </a:prstGeom>
        </p:spPr>
        <p:txBody>
          <a:bodyPr vert="horz" wrap="square" lIns="123825" tIns="123825" rIns="57150" bIns="123825" rtlCol="0" anchor="b" anchorCtr="0">
            <a:noAutofit/>
          </a:bodyPr>
          <a:lstStyle/>
          <a:p>
            <a:pPr>
              <a:lnSpc>
                <a:spcPct val="120000"/>
              </a:lnSpc>
            </a:pPr>
            <a:r>
              <a:rPr 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历史研究</a:t>
            </a:r>
          </a:p>
        </p:txBody>
      </p:sp>
      <p:sp>
        <p:nvSpPr>
          <p:cNvPr id="13" name="TextBox 9"/>
          <p:cNvSpPr txBox="1"/>
          <p:nvPr>
            <p:custDataLst>
              <p:tags r:id="rId7"/>
            </p:custDataLst>
          </p:nvPr>
        </p:nvSpPr>
        <p:spPr>
          <a:xfrm>
            <a:off x="5267801" y="3896612"/>
            <a:ext cx="6477000" cy="914400"/>
          </a:xfrm>
          <a:prstGeom prst="rect">
            <a:avLst/>
          </a:prstGeom>
        </p:spPr>
        <p:txBody>
          <a:bodyPr vert="horz" wrap="square" lIns="0" tIns="0" rIns="0" bIns="0" rtlCol="0" anchor="t" anchorCtr="0">
            <a:noAutofit/>
          </a:bodyPr>
          <a:lstStyle/>
          <a:p>
            <a:pPr>
              <a:lnSpc>
                <a:spcPct val="140000"/>
              </a:lnSpc>
            </a:pPr>
            <a:r>
              <a:rPr lang="en-US" dirty="0" err="1">
                <a:solidFill>
                  <a:schemeClr val="dk1">
                    <a:alpha val="100000"/>
                  </a:schemeClr>
                </a:solidFill>
                <a:latin typeface="微软雅黑" panose="020B0503020204020204" pitchFamily="34" charset="-122"/>
                <a:ea typeface="微软雅黑" panose="020B0503020204020204" pitchFamily="34" charset="-122"/>
              </a:rPr>
              <a:t>甲骨文图像检索可以为历史研究提供更多的线索和资料，帮助人们更好地了解历史和文明</a:t>
            </a:r>
            <a:r>
              <a:rPr lang="en-US" dirty="0">
                <a:solidFill>
                  <a:schemeClr val="dk1">
                    <a:alpha val="100000"/>
                  </a:schemeClr>
                </a:solidFill>
                <a:latin typeface="微软雅黑" panose="020B0503020204020204" pitchFamily="34" charset="-122"/>
                <a:ea typeface="微软雅黑" panose="020B0503020204020204" pitchFamily="34" charset="-122"/>
              </a:rPr>
              <a:t>。</a:t>
            </a:r>
          </a:p>
        </p:txBody>
      </p:sp>
      <p:sp>
        <p:nvSpPr>
          <p:cNvPr id="14" name="AutoShape 11"/>
          <p:cNvSpPr/>
          <p:nvPr>
            <p:custDataLst>
              <p:tags r:id="rId8"/>
            </p:custDataLst>
          </p:nvPr>
        </p:nvSpPr>
        <p:spPr>
          <a:xfrm>
            <a:off x="5267801" y="3491989"/>
            <a:ext cx="238125" cy="238125"/>
          </a:xfrm>
          <a:prstGeom prst="ellipse">
            <a:avLst/>
          </a:prstGeom>
          <a:solidFill>
            <a:schemeClr val="accent1">
              <a:alpha val="100000"/>
            </a:schemeClr>
          </a:solidFill>
        </p:spPr>
      </p:sp>
      <p:sp>
        <p:nvSpPr>
          <p:cNvPr id="15" name="AutoShape 12"/>
          <p:cNvSpPr/>
          <p:nvPr>
            <p:custDataLst>
              <p:tags r:id="rId9"/>
            </p:custDataLst>
          </p:nvPr>
        </p:nvSpPr>
        <p:spPr>
          <a:xfrm>
            <a:off x="5267801" y="5117897"/>
            <a:ext cx="238125" cy="238125"/>
          </a:xfrm>
          <a:prstGeom prst="ellipse">
            <a:avLst/>
          </a:prstGeom>
          <a:solidFill>
            <a:schemeClr val="accent1">
              <a:alpha val="100000"/>
            </a:schemeClr>
          </a:solid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22</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401" y="310724"/>
            <a:ext cx="4481299" cy="596348"/>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未来工作展望</a:t>
            </a:r>
            <a:endParaRPr lang="zh-CN" altLang="en-US" sz="3555"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日期占位符 4"/>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2024/10/10</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1" name="AutoShape 3"/>
          <p:cNvSpPr/>
          <p:nvPr/>
        </p:nvSpPr>
        <p:spPr>
          <a:xfrm>
            <a:off x="1043632" y="1558004"/>
            <a:ext cx="8572780" cy="1513522"/>
          </a:xfrm>
          <a:prstGeom prst="roundRect">
            <a:avLst>
              <a:gd name="adj" fmla="val 16667"/>
            </a:avLst>
          </a:prstGeom>
          <a:solidFill>
            <a:schemeClr val="lt2">
              <a:alpha val="80000"/>
            </a:schemeClr>
          </a:solidFill>
        </p:spPr>
      </p:sp>
      <p:sp>
        <p:nvSpPr>
          <p:cNvPr id="22" name="AutoShape 4"/>
          <p:cNvSpPr/>
          <p:nvPr/>
        </p:nvSpPr>
        <p:spPr>
          <a:xfrm rot="1800000">
            <a:off x="644958" y="1963388"/>
            <a:ext cx="808893" cy="701803"/>
          </a:xfrm>
          <a:prstGeom prst="hexagon">
            <a:avLst>
              <a:gd name="adj" fmla="val 28663"/>
              <a:gd name="vf" fmla="val 115470"/>
            </a:avLst>
          </a:prstGeom>
          <a:solidFill>
            <a:schemeClr val="accent1">
              <a:alpha val="100000"/>
            </a:schemeClr>
          </a:solidFill>
        </p:spPr>
      </p:sp>
      <p:sp>
        <p:nvSpPr>
          <p:cNvPr id="23" name="AutoShape 5"/>
          <p:cNvSpPr/>
          <p:nvPr/>
        </p:nvSpPr>
        <p:spPr>
          <a:xfrm>
            <a:off x="519875" y="1983537"/>
            <a:ext cx="1059059" cy="661505"/>
          </a:xfrm>
          <a:prstGeom prst="rect">
            <a:avLst/>
          </a:prstGeom>
          <a:noFill/>
        </p:spPr>
        <p:txBody>
          <a:bodyPr vert="horz" wrap="square" lIns="95250" tIns="47625" rIns="95250" bIns="47625" rtlCol="0" anchor="ctr" anchorCtr="1">
            <a:noAutofit/>
          </a:bodyPr>
          <a:lstStyle/>
          <a:p>
            <a:pPr algn="ctr">
              <a:spcBef>
                <a:spcPts val="375"/>
              </a:spcBef>
              <a:defRPr/>
            </a:pPr>
            <a:r>
              <a:rPr lang="en-US" sz="270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01</a:t>
            </a:r>
            <a:endParaRPr lang="en-US" sz="1100"/>
          </a:p>
        </p:txBody>
      </p:sp>
      <p:sp>
        <p:nvSpPr>
          <p:cNvPr id="24" name="TextBox 6"/>
          <p:cNvSpPr txBox="1"/>
          <p:nvPr/>
        </p:nvSpPr>
        <p:spPr>
          <a:xfrm>
            <a:off x="1839654" y="2145030"/>
            <a:ext cx="7409867" cy="868915"/>
          </a:xfrm>
          <a:prstGeom prst="rect">
            <a:avLst/>
          </a:prstGeom>
        </p:spPr>
        <p:txBody>
          <a:bodyPr vert="horz" wrap="square" lIns="0" tIns="0" rIns="0" bIns="0" rtlCol="0" anchor="t" anchorCtr="0">
            <a:noAutofit/>
          </a:bodyPr>
          <a:lstStyle/>
          <a:p>
            <a:pPr>
              <a:lnSpc>
                <a:spcPct val="140000"/>
              </a:lnSpc>
            </a:pPr>
            <a:r>
              <a:rPr lang="en-US" dirty="0" err="1">
                <a:solidFill>
                  <a:schemeClr val="dk1">
                    <a:alpha val="100000"/>
                  </a:schemeClr>
                </a:solidFill>
                <a:latin typeface="微软雅黑" panose="020B0503020204020204" pitchFamily="34" charset="-122"/>
                <a:ea typeface="微软雅黑" panose="020B0503020204020204" pitchFamily="34" charset="-122"/>
              </a:rPr>
              <a:t>未来可以进一步探索基于向量数据库的甲骨文图像检索的其他影响因素，如图像质量、数据集大小等</a:t>
            </a:r>
            <a:r>
              <a:rPr lang="en-US" dirty="0">
                <a:solidFill>
                  <a:schemeClr val="dk1">
                    <a:alpha val="100000"/>
                  </a:schemeClr>
                </a:solidFill>
                <a:latin typeface="微软雅黑" panose="020B0503020204020204" pitchFamily="34" charset="-122"/>
                <a:ea typeface="微软雅黑" panose="020B0503020204020204" pitchFamily="34" charset="-122"/>
              </a:rPr>
              <a:t>。</a:t>
            </a:r>
          </a:p>
        </p:txBody>
      </p:sp>
      <p:sp>
        <p:nvSpPr>
          <p:cNvPr id="25" name="TextBox 15"/>
          <p:cNvSpPr txBox="1"/>
          <p:nvPr/>
        </p:nvSpPr>
        <p:spPr>
          <a:xfrm>
            <a:off x="1835843" y="1723773"/>
            <a:ext cx="3143250" cy="342900"/>
          </a:xfrm>
          <a:prstGeom prst="rect">
            <a:avLst/>
          </a:prstGeom>
        </p:spPr>
        <p:txBody>
          <a:bodyPr vert="horz" wrap="square" lIns="0" tIns="0" rIns="0" bIns="0" rtlCol="0" anchor="ctr" anchorCtr="0">
            <a:noAutofit/>
          </a:bodyPr>
          <a:lstStyle/>
          <a:p>
            <a:pPr>
              <a:lnSpc>
                <a:spcPct val="100000"/>
              </a:lnSpc>
              <a:spcBef>
                <a:spcPts val="375"/>
              </a:spcBef>
            </a:pPr>
            <a:r>
              <a:rPr lang="en-US" sz="21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更深入的研究</a:t>
            </a:r>
          </a:p>
        </p:txBody>
      </p:sp>
      <p:sp>
        <p:nvSpPr>
          <p:cNvPr id="26" name="AutoShape 7"/>
          <p:cNvSpPr/>
          <p:nvPr/>
        </p:nvSpPr>
        <p:spPr>
          <a:xfrm>
            <a:off x="2159565" y="3291252"/>
            <a:ext cx="8572780" cy="1513522"/>
          </a:xfrm>
          <a:prstGeom prst="roundRect">
            <a:avLst>
              <a:gd name="adj" fmla="val 16667"/>
            </a:avLst>
          </a:prstGeom>
          <a:solidFill>
            <a:schemeClr val="lt2">
              <a:alpha val="80000"/>
            </a:schemeClr>
          </a:solidFill>
        </p:spPr>
      </p:sp>
      <p:sp>
        <p:nvSpPr>
          <p:cNvPr id="27" name="TextBox 8"/>
          <p:cNvSpPr txBox="1"/>
          <p:nvPr/>
        </p:nvSpPr>
        <p:spPr>
          <a:xfrm>
            <a:off x="3011101" y="3888105"/>
            <a:ext cx="7409867" cy="868915"/>
          </a:xfrm>
          <a:prstGeom prst="rect">
            <a:avLst/>
          </a:prstGeom>
        </p:spPr>
        <p:txBody>
          <a:bodyPr vert="horz" wrap="square" lIns="0" tIns="0" rIns="0" bIns="0" rtlCol="0" anchor="t" anchorCtr="0">
            <a:noAutofit/>
          </a:bodyPr>
          <a:lstStyle/>
          <a:p>
            <a:pPr>
              <a:lnSpc>
                <a:spcPct val="140000"/>
              </a:lnSpc>
            </a:pPr>
            <a:r>
              <a:rPr lang="en-US" dirty="0">
                <a:solidFill>
                  <a:schemeClr val="dk1">
                    <a:alpha val="100000"/>
                  </a:schemeClr>
                </a:solidFill>
                <a:latin typeface="微软雅黑" panose="020B0503020204020204" pitchFamily="34" charset="-122"/>
                <a:ea typeface="微软雅黑" panose="020B0503020204020204" pitchFamily="34" charset="-122"/>
              </a:rPr>
              <a:t>可以尝试使用其他优化算法来提高ResNet-50框架和Milvus向量数据库的检索性能。</a:t>
            </a:r>
          </a:p>
        </p:txBody>
      </p:sp>
      <p:sp>
        <p:nvSpPr>
          <p:cNvPr id="28" name="AutoShape 11"/>
          <p:cNvSpPr/>
          <p:nvPr/>
        </p:nvSpPr>
        <p:spPr>
          <a:xfrm rot="1800000">
            <a:off x="1730824" y="3697112"/>
            <a:ext cx="808893" cy="701803"/>
          </a:xfrm>
          <a:prstGeom prst="hexagon">
            <a:avLst>
              <a:gd name="adj" fmla="val 28663"/>
              <a:gd name="vf" fmla="val 115470"/>
            </a:avLst>
          </a:prstGeom>
          <a:solidFill>
            <a:schemeClr val="accent1">
              <a:alpha val="100000"/>
            </a:schemeClr>
          </a:solidFill>
        </p:spPr>
      </p:sp>
      <p:sp>
        <p:nvSpPr>
          <p:cNvPr id="29" name="AutoShape 12"/>
          <p:cNvSpPr/>
          <p:nvPr/>
        </p:nvSpPr>
        <p:spPr>
          <a:xfrm>
            <a:off x="1605741" y="3717260"/>
            <a:ext cx="1059059" cy="661505"/>
          </a:xfrm>
          <a:prstGeom prst="rect">
            <a:avLst/>
          </a:prstGeom>
          <a:noFill/>
        </p:spPr>
        <p:txBody>
          <a:bodyPr vert="horz" wrap="square" lIns="95250" tIns="47625" rIns="95250" bIns="47625" rtlCol="0" anchor="ctr" anchorCtr="1">
            <a:noAutofit/>
          </a:bodyPr>
          <a:lstStyle/>
          <a:p>
            <a:pPr algn="ctr">
              <a:spcBef>
                <a:spcPts val="375"/>
              </a:spcBef>
              <a:defRPr/>
            </a:pPr>
            <a:r>
              <a:rPr lang="en-US" sz="270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02</a:t>
            </a:r>
            <a:endParaRPr lang="en-US" sz="1100"/>
          </a:p>
        </p:txBody>
      </p:sp>
      <p:sp>
        <p:nvSpPr>
          <p:cNvPr id="30" name="TextBox 16"/>
          <p:cNvSpPr txBox="1"/>
          <p:nvPr/>
        </p:nvSpPr>
        <p:spPr>
          <a:xfrm>
            <a:off x="3011101" y="3465700"/>
            <a:ext cx="3143250" cy="342900"/>
          </a:xfrm>
          <a:prstGeom prst="rect">
            <a:avLst/>
          </a:prstGeom>
        </p:spPr>
        <p:txBody>
          <a:bodyPr vert="horz" wrap="square" lIns="0" tIns="0" rIns="0" bIns="0" rtlCol="0" anchor="ctr" anchorCtr="0">
            <a:noAutofit/>
          </a:bodyPr>
          <a:lstStyle/>
          <a:p>
            <a:pPr>
              <a:lnSpc>
                <a:spcPct val="100000"/>
              </a:lnSpc>
              <a:spcBef>
                <a:spcPts val="375"/>
              </a:spcBef>
            </a:pPr>
            <a:r>
              <a:rPr lang="en-US" sz="21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优化算法</a:t>
            </a:r>
          </a:p>
        </p:txBody>
      </p:sp>
      <p:sp>
        <p:nvSpPr>
          <p:cNvPr id="31" name="AutoShape 9"/>
          <p:cNvSpPr/>
          <p:nvPr/>
        </p:nvSpPr>
        <p:spPr>
          <a:xfrm>
            <a:off x="3275499" y="4988243"/>
            <a:ext cx="8572780" cy="1513522"/>
          </a:xfrm>
          <a:prstGeom prst="roundRect">
            <a:avLst>
              <a:gd name="adj" fmla="val 16667"/>
            </a:avLst>
          </a:prstGeom>
          <a:solidFill>
            <a:schemeClr val="lt2">
              <a:alpha val="80000"/>
            </a:schemeClr>
          </a:solidFill>
        </p:spPr>
      </p:sp>
      <p:sp>
        <p:nvSpPr>
          <p:cNvPr id="32" name="TextBox 10"/>
          <p:cNvSpPr txBox="1"/>
          <p:nvPr/>
        </p:nvSpPr>
        <p:spPr>
          <a:xfrm>
            <a:off x="4071520" y="5572125"/>
            <a:ext cx="7409867" cy="868915"/>
          </a:xfrm>
          <a:prstGeom prst="rect">
            <a:avLst/>
          </a:prstGeom>
        </p:spPr>
        <p:txBody>
          <a:bodyPr vert="horz" wrap="square" lIns="0" tIns="0" rIns="0" bIns="0" rtlCol="0" anchor="t" anchorCtr="0">
            <a:noAutofit/>
          </a:bodyPr>
          <a:lstStyle/>
          <a:p>
            <a:pPr>
              <a:lnSpc>
                <a:spcPct val="140000"/>
              </a:lnSpc>
              <a:buClrTx/>
              <a:buSzTx/>
              <a:buFontTx/>
            </a:pPr>
            <a:r>
              <a:rPr lang="en-US" dirty="0" err="1">
                <a:solidFill>
                  <a:schemeClr val="dk1">
                    <a:alpha val="100000"/>
                  </a:schemeClr>
                </a:solidFill>
                <a:latin typeface="微软雅黑" panose="020B0503020204020204" pitchFamily="34" charset="-122"/>
                <a:ea typeface="微软雅黑" panose="020B0503020204020204" pitchFamily="34" charset="-122"/>
              </a:rPr>
              <a:t>可以将基于向量数据库的甲骨文图像检索应用到实际场景中，如文化遗产保护、历史研究等，提供更高效、准确的图像检索服务</a:t>
            </a:r>
            <a:r>
              <a:rPr lang="en-US" dirty="0">
                <a:solidFill>
                  <a:schemeClr val="dk1">
                    <a:alpha val="100000"/>
                  </a:schemeClr>
                </a:solidFill>
                <a:latin typeface="微软雅黑" panose="020B0503020204020204" pitchFamily="34" charset="-122"/>
                <a:ea typeface="微软雅黑" panose="020B0503020204020204" pitchFamily="34" charset="-122"/>
              </a:rPr>
              <a:t>。</a:t>
            </a:r>
          </a:p>
        </p:txBody>
      </p:sp>
      <p:sp>
        <p:nvSpPr>
          <p:cNvPr id="33" name="AutoShape 13"/>
          <p:cNvSpPr/>
          <p:nvPr/>
        </p:nvSpPr>
        <p:spPr>
          <a:xfrm rot="1800000">
            <a:off x="2866220" y="5394102"/>
            <a:ext cx="808893" cy="701803"/>
          </a:xfrm>
          <a:prstGeom prst="hexagon">
            <a:avLst>
              <a:gd name="adj" fmla="val 28663"/>
              <a:gd name="vf" fmla="val 115470"/>
            </a:avLst>
          </a:prstGeom>
          <a:solidFill>
            <a:schemeClr val="accent1">
              <a:alpha val="100000"/>
            </a:schemeClr>
          </a:solidFill>
        </p:spPr>
      </p:sp>
      <p:sp>
        <p:nvSpPr>
          <p:cNvPr id="34" name="AutoShape 14"/>
          <p:cNvSpPr/>
          <p:nvPr/>
        </p:nvSpPr>
        <p:spPr>
          <a:xfrm>
            <a:off x="2741137" y="5414251"/>
            <a:ext cx="1059059" cy="661505"/>
          </a:xfrm>
          <a:prstGeom prst="rect">
            <a:avLst/>
          </a:prstGeom>
          <a:noFill/>
        </p:spPr>
        <p:txBody>
          <a:bodyPr vert="horz" wrap="square" lIns="95250" tIns="47625" rIns="95250" bIns="47625" rtlCol="0" anchor="ctr" anchorCtr="1">
            <a:noAutofit/>
          </a:bodyPr>
          <a:lstStyle/>
          <a:p>
            <a:pPr algn="ctr">
              <a:spcBef>
                <a:spcPts val="375"/>
              </a:spcBef>
              <a:defRPr/>
            </a:pPr>
            <a:r>
              <a:rPr lang="en-US" sz="270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03</a:t>
            </a:r>
            <a:endParaRPr lang="en-US" sz="1100"/>
          </a:p>
        </p:txBody>
      </p:sp>
      <p:sp>
        <p:nvSpPr>
          <p:cNvPr id="35" name="TextBox 17"/>
          <p:cNvSpPr txBox="1"/>
          <p:nvPr/>
        </p:nvSpPr>
        <p:spPr>
          <a:xfrm>
            <a:off x="4071520" y="5174021"/>
            <a:ext cx="3143250" cy="342900"/>
          </a:xfrm>
          <a:prstGeom prst="rect">
            <a:avLst/>
          </a:prstGeom>
        </p:spPr>
        <p:txBody>
          <a:bodyPr vert="horz" wrap="square" lIns="0" tIns="0" rIns="0" bIns="0" rtlCol="0" anchor="ctr" anchorCtr="0">
            <a:noAutofit/>
          </a:bodyPr>
          <a:lstStyle/>
          <a:p>
            <a:pPr>
              <a:lnSpc>
                <a:spcPct val="100000"/>
              </a:lnSpc>
              <a:spcBef>
                <a:spcPts val="375"/>
              </a:spcBef>
            </a:pPr>
            <a:r>
              <a:rPr lang="en-US" sz="21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实际应用建议</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2" name="矩形 11"/>
          <p:cNvSpPr/>
          <p:nvPr/>
        </p:nvSpPr>
        <p:spPr>
          <a:xfrm>
            <a:off x="0" y="-16264"/>
            <a:ext cx="12192000" cy="6874264"/>
          </a:xfrm>
          <a:prstGeom prst="rect">
            <a:avLst/>
          </a:prstGeom>
          <a:solidFill>
            <a:schemeClr val="bg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任意多边形 32"/>
          <p:cNvSpPr/>
          <p:nvPr/>
        </p:nvSpPr>
        <p:spPr>
          <a:xfrm>
            <a:off x="1" y="-38100"/>
            <a:ext cx="12191999" cy="3467100"/>
          </a:xfrm>
          <a:custGeom>
            <a:avLst/>
            <a:gdLst>
              <a:gd name="connsiteX0" fmla="*/ 0 w 12191999"/>
              <a:gd name="connsiteY0" fmla="*/ 0 h 3467100"/>
              <a:gd name="connsiteX1" fmla="*/ 12191999 w 12191999"/>
              <a:gd name="connsiteY1" fmla="*/ 0 h 3467100"/>
              <a:gd name="connsiteX2" fmla="*/ 12191999 w 12191999"/>
              <a:gd name="connsiteY2" fmla="*/ 2387141 h 3467100"/>
              <a:gd name="connsiteX3" fmla="*/ 11986303 w 12191999"/>
              <a:gd name="connsiteY3" fmla="*/ 2471405 h 3467100"/>
              <a:gd name="connsiteX4" fmla="*/ 6121399 w 12191999"/>
              <a:gd name="connsiteY4" fmla="*/ 3467100 h 3467100"/>
              <a:gd name="connsiteX5" fmla="*/ 256496 w 12191999"/>
              <a:gd name="connsiteY5" fmla="*/ 2471405 h 3467100"/>
              <a:gd name="connsiteX6" fmla="*/ 0 w 12191999"/>
              <a:gd name="connsiteY6" fmla="*/ 2366332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3467100">
                <a:moveTo>
                  <a:pt x="0" y="0"/>
                </a:moveTo>
                <a:lnTo>
                  <a:pt x="12191999" y="0"/>
                </a:lnTo>
                <a:lnTo>
                  <a:pt x="12191999" y="2387141"/>
                </a:lnTo>
                <a:lnTo>
                  <a:pt x="11986303" y="2471405"/>
                </a:lnTo>
                <a:cubicBezTo>
                  <a:pt x="10392508" y="3093437"/>
                  <a:pt x="8349226" y="3467100"/>
                  <a:pt x="6121399" y="3467100"/>
                </a:cubicBezTo>
                <a:cubicBezTo>
                  <a:pt x="3893572" y="3467100"/>
                  <a:pt x="1850290" y="3093437"/>
                  <a:pt x="256496" y="2471405"/>
                </a:cubicBezTo>
                <a:lnTo>
                  <a:pt x="0" y="2366332"/>
                </a:lnTo>
                <a:close/>
              </a:path>
            </a:pathLst>
          </a:custGeom>
          <a:solidFill>
            <a:srgbClr val="B249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26" name="图片 25"/>
          <p:cNvPicPr>
            <a:picLocks noChangeAspect="1"/>
          </p:cNvPicPr>
          <p:nvPr/>
        </p:nvPicPr>
        <p:blipFill rotWithShape="1">
          <a:blip r:embed="rId4">
            <a:extLst>
              <a:ext uri="{28A0092B-C50C-407E-A947-70E740481C1C}">
                <a14:useLocalDpi xmlns:a14="http://schemas.microsoft.com/office/drawing/2010/main" val="0"/>
              </a:ext>
            </a:extLst>
          </a:blip>
          <a:srcRect t="29782" b="12558"/>
          <a:stretch>
            <a:fillRect/>
          </a:stretch>
        </p:blipFill>
        <p:spPr>
          <a:xfrm>
            <a:off x="0" y="-38100"/>
            <a:ext cx="12192000" cy="3241580"/>
          </a:xfrm>
          <a:custGeom>
            <a:avLst/>
            <a:gdLst>
              <a:gd name="connsiteX0" fmla="*/ 0 w 12192000"/>
              <a:gd name="connsiteY0" fmla="*/ 0 h 3906851"/>
              <a:gd name="connsiteX1" fmla="*/ 12192000 w 12192000"/>
              <a:gd name="connsiteY1" fmla="*/ 0 h 3906851"/>
              <a:gd name="connsiteX2" fmla="*/ 12192000 w 12192000"/>
              <a:gd name="connsiteY2" fmla="*/ 3011223 h 3906851"/>
              <a:gd name="connsiteX3" fmla="*/ 11986304 w 12192000"/>
              <a:gd name="connsiteY3" fmla="*/ 3081105 h 3906851"/>
              <a:gd name="connsiteX4" fmla="*/ 6121400 w 12192000"/>
              <a:gd name="connsiteY4" fmla="*/ 3906851 h 3906851"/>
              <a:gd name="connsiteX5" fmla="*/ 256497 w 12192000"/>
              <a:gd name="connsiteY5" fmla="*/ 3081105 h 3906851"/>
              <a:gd name="connsiteX6" fmla="*/ 0 w 12192000"/>
              <a:gd name="connsiteY6" fmla="*/ 2993965 h 3906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906851">
                <a:moveTo>
                  <a:pt x="0" y="0"/>
                </a:moveTo>
                <a:lnTo>
                  <a:pt x="12192000" y="0"/>
                </a:lnTo>
                <a:lnTo>
                  <a:pt x="12192000" y="3011223"/>
                </a:lnTo>
                <a:lnTo>
                  <a:pt x="11986304" y="3081105"/>
                </a:lnTo>
                <a:cubicBezTo>
                  <a:pt x="10392509" y="3596966"/>
                  <a:pt x="8349227" y="3906851"/>
                  <a:pt x="6121400" y="3906851"/>
                </a:cubicBezTo>
                <a:cubicBezTo>
                  <a:pt x="3893573" y="3906851"/>
                  <a:pt x="1850291" y="3596966"/>
                  <a:pt x="256497" y="3081105"/>
                </a:cubicBezTo>
                <a:lnTo>
                  <a:pt x="0" y="2993965"/>
                </a:lnTo>
                <a:close/>
              </a:path>
            </a:pathLst>
          </a:custGeom>
        </p:spPr>
      </p:pic>
      <p:sp>
        <p:nvSpPr>
          <p:cNvPr id="27" name="任意多边形 26"/>
          <p:cNvSpPr/>
          <p:nvPr/>
        </p:nvSpPr>
        <p:spPr>
          <a:xfrm>
            <a:off x="0" y="-38101"/>
            <a:ext cx="12192000" cy="3241579"/>
          </a:xfrm>
          <a:custGeom>
            <a:avLst/>
            <a:gdLst>
              <a:gd name="connsiteX0" fmla="*/ 0 w 12192000"/>
              <a:gd name="connsiteY0" fmla="*/ 0 h 3797300"/>
              <a:gd name="connsiteX1" fmla="*/ 12192000 w 12192000"/>
              <a:gd name="connsiteY1" fmla="*/ 0 h 3797300"/>
              <a:gd name="connsiteX2" fmla="*/ 12192000 w 12192000"/>
              <a:gd name="connsiteY2" fmla="*/ 2926786 h 3797300"/>
              <a:gd name="connsiteX3" fmla="*/ 11986304 w 12192000"/>
              <a:gd name="connsiteY3" fmla="*/ 2994708 h 3797300"/>
              <a:gd name="connsiteX4" fmla="*/ 6121400 w 12192000"/>
              <a:gd name="connsiteY4" fmla="*/ 3797300 h 3797300"/>
              <a:gd name="connsiteX5" fmla="*/ 256497 w 12192000"/>
              <a:gd name="connsiteY5" fmla="*/ 2994708 h 3797300"/>
              <a:gd name="connsiteX6" fmla="*/ 0 w 12192000"/>
              <a:gd name="connsiteY6" fmla="*/ 2910012 h 379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797300">
                <a:moveTo>
                  <a:pt x="0" y="0"/>
                </a:moveTo>
                <a:lnTo>
                  <a:pt x="12192000" y="0"/>
                </a:lnTo>
                <a:lnTo>
                  <a:pt x="12192000" y="2926786"/>
                </a:lnTo>
                <a:lnTo>
                  <a:pt x="11986304" y="2994708"/>
                </a:lnTo>
                <a:cubicBezTo>
                  <a:pt x="10392509" y="3496104"/>
                  <a:pt x="8349227" y="3797300"/>
                  <a:pt x="6121400" y="3797300"/>
                </a:cubicBezTo>
                <a:cubicBezTo>
                  <a:pt x="3893573" y="3797300"/>
                  <a:pt x="1850291" y="3496104"/>
                  <a:pt x="256497" y="2994708"/>
                </a:cubicBezTo>
                <a:lnTo>
                  <a:pt x="0" y="2910012"/>
                </a:lnTo>
                <a:close/>
              </a:path>
            </a:pathLst>
          </a:custGeom>
          <a:gradFill>
            <a:gsLst>
              <a:gs pos="41000">
                <a:schemeClr val="bg1">
                  <a:alpha val="57000"/>
                </a:schemeClr>
              </a:gs>
              <a:gs pos="0">
                <a:schemeClr val="bg1">
                  <a:alpha val="87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 name="文本框 7"/>
          <p:cNvSpPr txBox="1"/>
          <p:nvPr/>
        </p:nvSpPr>
        <p:spPr>
          <a:xfrm>
            <a:off x="1416004" y="4217825"/>
            <a:ext cx="9944781" cy="1050925"/>
          </a:xfrm>
          <a:prstGeom prst="rect">
            <a:avLst/>
          </a:prstGeom>
          <a:noFill/>
        </p:spPr>
        <p:txBody>
          <a:bodyPr wrap="square" rtlCol="0">
            <a:spAutoFit/>
          </a:bodyPr>
          <a:lstStyle/>
          <a:p>
            <a:pPr algn="ctr">
              <a:lnSpc>
                <a:spcPct val="130000"/>
              </a:lnSpc>
            </a:pPr>
            <a:r>
              <a:rPr lang="zh-CN" altLang="en-US" sz="48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谢谢观看</a:t>
            </a:r>
          </a:p>
        </p:txBody>
      </p:sp>
      <p:cxnSp>
        <p:nvCxnSpPr>
          <p:cNvPr id="14" name="直接连接符 13"/>
          <p:cNvCxnSpPr/>
          <p:nvPr/>
        </p:nvCxnSpPr>
        <p:spPr>
          <a:xfrm>
            <a:off x="5761121" y="5533885"/>
            <a:ext cx="66975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副标题 8"/>
          <p:cNvSpPr>
            <a:spLocks noGrp="1"/>
          </p:cNvSpPr>
          <p:nvPr/>
        </p:nvSpPr>
        <p:spPr>
          <a:xfrm>
            <a:off x="1544709" y="5180558"/>
            <a:ext cx="9648000" cy="277000"/>
          </a:xfrm>
          <a:prstGeom prst="rect">
            <a:avLst/>
          </a:prstGeom>
        </p:spPr>
        <p:txBody>
          <a:bodyPr vert="horz" lIns="91440" tIns="45720" rIns="91440" bIns="45720" rtlCol="0">
            <a:normAutofit/>
          </a:bodyPr>
          <a:lstStyle>
            <a:lvl1pPr marL="0" indent="0" algn="dist" defTabSz="914400" rtl="0" eaLnBrk="1" latinLnBrk="0" hangingPunct="1">
              <a:lnSpc>
                <a:spcPct val="100000"/>
              </a:lnSpc>
              <a:spcBef>
                <a:spcPts val="1000"/>
              </a:spcBef>
              <a:buFont typeface="Arial" panose="020B0604020202020204" pitchFamily="34" charset="0"/>
              <a:buNone/>
              <a:defRPr sz="1200" kern="1200">
                <a:solidFill>
                  <a:schemeClr val="bg1">
                    <a:lumMod val="50000"/>
                  </a:schemeClr>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THANK YOU FOR YOUR CAREFUL GUIDANCE</a:t>
            </a:r>
            <a:endParaRPr lang="zh-CN" altLang="en-US"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nvGrpSpPr>
          <p:cNvPr id="20" name="组合 19"/>
          <p:cNvGrpSpPr/>
          <p:nvPr/>
        </p:nvGrpSpPr>
        <p:grpSpPr>
          <a:xfrm>
            <a:off x="5245047" y="2760751"/>
            <a:ext cx="1701906" cy="1701906"/>
            <a:chOff x="5245047" y="2760751"/>
            <a:chExt cx="1701906" cy="1701906"/>
          </a:xfrm>
        </p:grpSpPr>
        <p:sp>
          <p:nvSpPr>
            <p:cNvPr id="21" name="椭圆 20"/>
            <p:cNvSpPr/>
            <p:nvPr/>
          </p:nvSpPr>
          <p:spPr>
            <a:xfrm>
              <a:off x="5245047" y="2760751"/>
              <a:ext cx="1701906" cy="17019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22" name="图片 21"/>
            <p:cNvPicPr>
              <a:picLocks noChangeAspect="1"/>
            </p:cNvPicPr>
            <p:nvPr/>
          </p:nvPicPr>
          <p:blipFill>
            <a:blip r:embed="rId5">
              <a:extLst>
                <a:ext uri="{28A0092B-C50C-407E-A947-70E740481C1C}">
                  <a14:useLocalDpi xmlns:a14="http://schemas.microsoft.com/office/drawing/2010/main" val="0"/>
                </a:ext>
              </a:extLst>
            </a:blip>
            <a:srcRect t="4842" r="76079"/>
            <a:stretch>
              <a:fillRect/>
            </a:stretch>
          </p:blipFill>
          <p:spPr>
            <a:xfrm>
              <a:off x="5282163" y="2791359"/>
              <a:ext cx="1602274" cy="1504658"/>
            </a:xfrm>
            <a:custGeom>
              <a:avLst/>
              <a:gdLst>
                <a:gd name="connsiteX0" fmla="*/ 0 w 1602274"/>
                <a:gd name="connsiteY0" fmla="*/ 0 h 1504658"/>
                <a:gd name="connsiteX1" fmla="*/ 1602274 w 1602274"/>
                <a:gd name="connsiteY1" fmla="*/ 0 h 1504658"/>
                <a:gd name="connsiteX2" fmla="*/ 1602274 w 1602274"/>
                <a:gd name="connsiteY2" fmla="*/ 1504658 h 1504658"/>
                <a:gd name="connsiteX3" fmla="*/ 0 w 1602274"/>
                <a:gd name="connsiteY3" fmla="*/ 1504658 h 1504658"/>
              </a:gdLst>
              <a:ahLst/>
              <a:cxnLst>
                <a:cxn ang="0">
                  <a:pos x="connsiteX0" y="connsiteY0"/>
                </a:cxn>
                <a:cxn ang="0">
                  <a:pos x="connsiteX1" y="connsiteY1"/>
                </a:cxn>
                <a:cxn ang="0">
                  <a:pos x="connsiteX2" y="connsiteY2"/>
                </a:cxn>
                <a:cxn ang="0">
                  <a:pos x="connsiteX3" y="connsiteY3"/>
                </a:cxn>
              </a:cxnLst>
              <a:rect l="l" t="t" r="r" b="b"/>
              <a:pathLst>
                <a:path w="1602274" h="1504658">
                  <a:moveTo>
                    <a:pt x="0" y="0"/>
                  </a:moveTo>
                  <a:lnTo>
                    <a:pt x="1602274" y="0"/>
                  </a:lnTo>
                  <a:lnTo>
                    <a:pt x="1602274" y="1504658"/>
                  </a:lnTo>
                  <a:lnTo>
                    <a:pt x="0" y="1504658"/>
                  </a:lnTo>
                  <a:close/>
                </a:path>
              </a:pathLst>
            </a:custGeom>
          </p:spPr>
        </p:pic>
      </p:grpSp>
      <p:sp>
        <p:nvSpPr>
          <p:cNvPr id="23" name="文本框 22"/>
          <p:cNvSpPr txBox="1"/>
          <p:nvPr/>
        </p:nvSpPr>
        <p:spPr>
          <a:xfrm>
            <a:off x="7328158" y="5805442"/>
            <a:ext cx="2120900" cy="450850"/>
          </a:xfrm>
          <a:prstGeom prst="rect">
            <a:avLst/>
          </a:prstGeom>
          <a:noFill/>
        </p:spPr>
        <p:txBody>
          <a:bodyPr wrap="square" rtlCol="0">
            <a:spAutoFit/>
          </a:bodyPr>
          <a:lstStyle/>
          <a:p>
            <a:pPr>
              <a:lnSpc>
                <a:spcPct val="130000"/>
              </a:lnSpc>
            </a:pPr>
            <a:r>
              <a:rPr lang="zh-CN" altLang="en-US" dirty="0">
                <a:latin typeface="Arial" panose="020B0604020202020204" pitchFamily="34" charset="0"/>
                <a:ea typeface="微软雅黑" panose="020B0503020204020204" pitchFamily="34" charset="-122"/>
                <a:sym typeface="Arial" panose="020B0604020202020204" pitchFamily="34" charset="0"/>
              </a:rPr>
              <a:t>汇报人：王伯勇</a:t>
            </a:r>
          </a:p>
        </p:txBody>
      </p:sp>
      <p:sp>
        <p:nvSpPr>
          <p:cNvPr id="28" name="文本框 27"/>
          <p:cNvSpPr txBox="1"/>
          <p:nvPr/>
        </p:nvSpPr>
        <p:spPr>
          <a:xfrm>
            <a:off x="9704871" y="5799745"/>
            <a:ext cx="2367129" cy="450850"/>
          </a:xfrm>
          <a:prstGeom prst="rect">
            <a:avLst/>
          </a:prstGeom>
          <a:noFill/>
        </p:spPr>
        <p:txBody>
          <a:bodyPr wrap="square" rtlCol="0">
            <a:spAutoFit/>
          </a:bodyPr>
          <a:lstStyle/>
          <a:p>
            <a:pPr>
              <a:lnSpc>
                <a:spcPct val="130000"/>
              </a:lnSpc>
            </a:pPr>
            <a:r>
              <a:rPr lang="zh-CN" altLang="en-US" dirty="0">
                <a:latin typeface="Arial" panose="020B0604020202020204" pitchFamily="34" charset="0"/>
                <a:ea typeface="微软雅黑" panose="020B0503020204020204" pitchFamily="34" charset="-122"/>
                <a:sym typeface="Arial" panose="020B0604020202020204" pitchFamily="34" charset="0"/>
              </a:rPr>
              <a:t>日期：</a:t>
            </a:r>
            <a:r>
              <a:rPr lang="en-US" altLang="zh-CN" dirty="0">
                <a:latin typeface="Arial" panose="020B0604020202020204" pitchFamily="34" charset="0"/>
                <a:ea typeface="微软雅黑" panose="020B0503020204020204" pitchFamily="34" charset="-122"/>
                <a:sym typeface="Arial" panose="020B0604020202020204" pitchFamily="34" charset="0"/>
              </a:rPr>
              <a:t>2024.10.19</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2" name="矩形 11"/>
          <p:cNvSpPr/>
          <p:nvPr/>
        </p:nvSpPr>
        <p:spPr>
          <a:xfrm>
            <a:off x="5757783" y="-22624"/>
            <a:ext cx="6434217" cy="6880624"/>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52" name="图片 51"/>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brightnessContrast bright="70000"/>
                    </a14:imgEffect>
                  </a14:imgLayer>
                </a14:imgProps>
              </a:ext>
              <a:ext uri="{28A0092B-C50C-407E-A947-70E740481C1C}">
                <a14:useLocalDpi xmlns:a14="http://schemas.microsoft.com/office/drawing/2010/main" val="0"/>
              </a:ext>
            </a:extLst>
          </a:blip>
          <a:stretch>
            <a:fillRect/>
          </a:stretch>
        </p:blipFill>
        <p:spPr>
          <a:xfrm>
            <a:off x="8184000" y="2115353"/>
            <a:ext cx="5230390" cy="5230390"/>
          </a:xfrm>
          <a:prstGeom prst="rect">
            <a:avLst/>
          </a:prstGeom>
        </p:spPr>
      </p:pic>
      <p:pic>
        <p:nvPicPr>
          <p:cNvPr id="4" name="图片 3"/>
          <p:cNvPicPr>
            <a:picLocks noChangeAspect="1"/>
          </p:cNvPicPr>
          <p:nvPr/>
        </p:nvPicPr>
        <p:blipFill rotWithShape="1">
          <a:blip r:embed="rId6">
            <a:extLst>
              <a:ext uri="{28A0092B-C50C-407E-A947-70E740481C1C}">
                <a14:useLocalDpi xmlns:a14="http://schemas.microsoft.com/office/drawing/2010/main" val="0"/>
              </a:ext>
            </a:extLst>
          </a:blip>
          <a:srcRect l="17319" r="26873"/>
          <a:stretch>
            <a:fillRect/>
          </a:stretch>
        </p:blipFill>
        <p:spPr>
          <a:xfrm>
            <a:off x="-24000" y="-22623"/>
            <a:ext cx="5760000" cy="6880624"/>
          </a:xfrm>
          <a:prstGeom prst="rect">
            <a:avLst/>
          </a:prstGeom>
        </p:spPr>
      </p:pic>
      <p:sp>
        <p:nvSpPr>
          <p:cNvPr id="10" name="文本框 9"/>
          <p:cNvSpPr txBox="1"/>
          <p:nvPr/>
        </p:nvSpPr>
        <p:spPr>
          <a:xfrm>
            <a:off x="6567836" y="2444696"/>
            <a:ext cx="3653313" cy="1291590"/>
          </a:xfrm>
          <a:prstGeom prst="rect">
            <a:avLst/>
          </a:prstGeom>
          <a:noFill/>
        </p:spPr>
        <p:txBody>
          <a:bodyPr wrap="square" rtlCol="0">
            <a:spAutoFit/>
          </a:bodyPr>
          <a:lstStyle/>
          <a:p>
            <a:pPr algn="ctr">
              <a:lnSpc>
                <a:spcPct val="130000"/>
              </a:lnSpc>
            </a:pPr>
            <a:r>
              <a:rPr lang="zh-CN" altLang="en-US" sz="6000" b="1" dirty="0">
                <a:latin typeface="Arial" panose="020B0604020202020204" pitchFamily="34" charset="0"/>
                <a:ea typeface="微软雅黑" panose="020B0503020204020204" pitchFamily="34" charset="-122"/>
                <a:sym typeface="Arial" panose="020B0604020202020204" pitchFamily="34" charset="0"/>
              </a:rPr>
              <a:t>引言</a:t>
            </a:r>
          </a:p>
        </p:txBody>
      </p:sp>
      <p:sp>
        <p:nvSpPr>
          <p:cNvPr id="11" name="文本框 10"/>
          <p:cNvSpPr txBox="1"/>
          <p:nvPr/>
        </p:nvSpPr>
        <p:spPr>
          <a:xfrm>
            <a:off x="7154408" y="3570506"/>
            <a:ext cx="3736910" cy="450850"/>
          </a:xfrm>
          <a:prstGeom prst="rect">
            <a:avLst/>
          </a:prstGeom>
          <a:noFill/>
        </p:spPr>
        <p:txBody>
          <a:bodyPr wrap="square" rtlCol="0">
            <a:spAutoFit/>
          </a:bodyPr>
          <a:lstStyle/>
          <a:p>
            <a:pPr algn="dist">
              <a:lnSpc>
                <a:spcPct val="130000"/>
              </a:lnSpc>
            </a:pPr>
            <a:r>
              <a:rPr lang="en-US" altLang="zh-CN" dirty="0">
                <a:latin typeface="Arial" panose="020B0604020202020204" pitchFamily="34" charset="0"/>
                <a:ea typeface="微软雅黑" panose="020B0503020204020204" pitchFamily="34" charset="-122"/>
                <a:sym typeface="Arial" panose="020B0604020202020204" pitchFamily="34" charset="0"/>
              </a:rPr>
              <a:t>INTRODUCTION</a:t>
            </a:r>
          </a:p>
        </p:txBody>
      </p:sp>
      <p:pic>
        <p:nvPicPr>
          <p:cNvPr id="19" name="图片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60500" y="376190"/>
            <a:ext cx="2204181" cy="520337"/>
          </a:xfrm>
          <a:prstGeom prst="rect">
            <a:avLst/>
          </a:prstGeom>
        </p:spPr>
      </p:pic>
      <p:sp>
        <p:nvSpPr>
          <p:cNvPr id="2" name="等腰三角形 1"/>
          <p:cNvSpPr/>
          <p:nvPr/>
        </p:nvSpPr>
        <p:spPr>
          <a:xfrm rot="5400000">
            <a:off x="5652624" y="3151579"/>
            <a:ext cx="635279" cy="52939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 name="矩形 2"/>
          <p:cNvSpPr/>
          <p:nvPr/>
        </p:nvSpPr>
        <p:spPr>
          <a:xfrm>
            <a:off x="5705564" y="-29746"/>
            <a:ext cx="45719" cy="68877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7" name="直接连接符 6"/>
          <p:cNvCxnSpPr>
            <a:stCxn id="2" idx="0"/>
          </p:cNvCxnSpPr>
          <p:nvPr/>
        </p:nvCxnSpPr>
        <p:spPr>
          <a:xfrm>
            <a:off x="6234963" y="3416279"/>
            <a:ext cx="3965037" cy="12721"/>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861148" y="3573000"/>
            <a:ext cx="3330852"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7154408" y="4065616"/>
            <a:ext cx="4764485" cy="102098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zh-CN" altLang="en-US" sz="1600" spc="100" dirty="0">
                <a:solidFill>
                  <a:schemeClr val="accent4"/>
                </a:solidFill>
                <a:latin typeface="Arial" panose="020B0604020202020204" pitchFamily="34" charset="0"/>
                <a:ea typeface="微软雅黑" panose="020B0503020204020204" pitchFamily="34" charset="-122"/>
                <a:sym typeface="Arial" panose="020B0604020202020204" pitchFamily="34" charset="0"/>
              </a:rPr>
              <a:t>研究背景</a:t>
            </a:r>
            <a:endParaRPr lang="en-US" altLang="zh-CN" sz="1600" spc="100"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a:p>
            <a:pPr marL="285750" indent="-285750">
              <a:lnSpc>
                <a:spcPct val="130000"/>
              </a:lnSpc>
              <a:buFont typeface="Arial" panose="020B0604020202020204" pitchFamily="34" charset="0"/>
              <a:buChar char="•"/>
            </a:pPr>
            <a:r>
              <a:rPr lang="zh-CN" altLang="en-US" sz="1600" spc="100" dirty="0">
                <a:solidFill>
                  <a:schemeClr val="accent4"/>
                </a:solidFill>
                <a:latin typeface="Arial" panose="020B0604020202020204" pitchFamily="34" charset="0"/>
                <a:ea typeface="微软雅黑" panose="020B0503020204020204" pitchFamily="34" charset="-122"/>
                <a:sym typeface="Arial" panose="020B0604020202020204" pitchFamily="34" charset="0"/>
              </a:rPr>
              <a:t>研究意义</a:t>
            </a:r>
            <a:endParaRPr lang="en-US" altLang="zh-CN" sz="1600" spc="100"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a:p>
            <a:pPr marL="285750" indent="-285750">
              <a:lnSpc>
                <a:spcPct val="130000"/>
              </a:lnSpc>
              <a:buFont typeface="Arial" panose="020B0604020202020204" pitchFamily="34" charset="0"/>
              <a:buChar char="•"/>
            </a:pPr>
            <a:r>
              <a:rPr lang="zh-CN" altLang="en-US" sz="1600" spc="100" dirty="0">
                <a:solidFill>
                  <a:schemeClr val="accent4"/>
                </a:solidFill>
                <a:latin typeface="Arial" panose="020B0604020202020204" pitchFamily="34" charset="0"/>
                <a:ea typeface="微软雅黑" panose="020B0503020204020204" pitchFamily="34" charset="-122"/>
                <a:sym typeface="Arial" panose="020B0604020202020204" pitchFamily="34" charset="0"/>
              </a:rPr>
              <a:t>研究内容</a:t>
            </a:r>
          </a:p>
        </p:txBody>
      </p:sp>
      <p:grpSp>
        <p:nvGrpSpPr>
          <p:cNvPr id="54" name="组合 53"/>
          <p:cNvGrpSpPr/>
          <p:nvPr/>
        </p:nvGrpSpPr>
        <p:grpSpPr>
          <a:xfrm>
            <a:off x="-20798" y="-33969"/>
            <a:ext cx="5729564" cy="6890562"/>
            <a:chOff x="-10564" y="-32562"/>
            <a:chExt cx="5729564" cy="6890562"/>
          </a:xfrm>
        </p:grpSpPr>
        <p:sp>
          <p:nvSpPr>
            <p:cNvPr id="44" name="矩形 43"/>
            <p:cNvSpPr/>
            <p:nvPr/>
          </p:nvSpPr>
          <p:spPr>
            <a:xfrm>
              <a:off x="-10564" y="-29747"/>
              <a:ext cx="5729564" cy="68877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46" name="直接连接符 45"/>
            <p:cNvCxnSpPr/>
            <p:nvPr/>
          </p:nvCxnSpPr>
          <p:spPr>
            <a:xfrm>
              <a:off x="696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560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2424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288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152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5016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8" name="文本框 7"/>
          <p:cNvSpPr txBox="1"/>
          <p:nvPr/>
        </p:nvSpPr>
        <p:spPr>
          <a:xfrm>
            <a:off x="2395045" y="2095398"/>
            <a:ext cx="861774" cy="2609647"/>
          </a:xfrm>
          <a:prstGeom prst="rect">
            <a:avLst/>
          </a:prstGeom>
          <a:noFill/>
        </p:spPr>
        <p:txBody>
          <a:bodyPr vert="eaVert" wrap="square" rtlCol="0">
            <a:spAutoFit/>
          </a:bodyPr>
          <a:lstStyle/>
          <a:p>
            <a:r>
              <a:rPr lang="zh-CN" altLang="en-US" sz="4400" dirty="0">
                <a:solidFill>
                  <a:schemeClr val="bg1"/>
                </a:solidFill>
                <a:latin typeface="Arial" panose="020B0604020202020204" pitchFamily="34" charset="0"/>
                <a:ea typeface="微软雅黑" panose="020B0503020204020204" pitchFamily="34" charset="-122"/>
                <a:sym typeface="Arial" panose="020B0604020202020204" pitchFamily="34" charset="0"/>
              </a:rPr>
              <a:t>第一部分</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4</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401" y="310724"/>
            <a:ext cx="4481299" cy="596348"/>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研究背景</a:t>
            </a:r>
            <a:endParaRPr lang="en-US" altLang="zh-CN" dirty="0">
              <a:latin typeface="Arial" panose="020B0604020202020204" pitchFamily="34" charset="0"/>
              <a:ea typeface="微软雅黑" panose="020B0503020204020204" pitchFamily="34" charset="-122"/>
              <a:sym typeface="+mn-ea"/>
            </a:endParaRPr>
          </a:p>
        </p:txBody>
      </p:sp>
      <p:sp>
        <p:nvSpPr>
          <p:cNvPr id="5" name="日期占位符 4"/>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2024/10/10</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17" name="Picture 2"/>
          <p:cNvPicPr>
            <a:picLocks noChangeAspect="1"/>
          </p:cNvPicPr>
          <p:nvPr/>
        </p:nvPicPr>
        <p:blipFill>
          <a:blip r:embed="rId21">
            <a:alphaModFix/>
          </a:blip>
          <a:srcRect l="3704" r="3704"/>
          <a:stretch>
            <a:fillRect/>
          </a:stretch>
        </p:blipFill>
        <p:spPr>
          <a:xfrm>
            <a:off x="551815" y="1238250"/>
            <a:ext cx="3371850" cy="4497070"/>
          </a:xfrm>
          <a:prstGeom prst="rect">
            <a:avLst/>
          </a:prstGeom>
        </p:spPr>
      </p:pic>
      <p:sp>
        <p:nvSpPr>
          <p:cNvPr id="18" name="AutoShape 4"/>
          <p:cNvSpPr/>
          <p:nvPr>
            <p:custDataLst>
              <p:tags r:id="rId1"/>
            </p:custDataLst>
          </p:nvPr>
        </p:nvSpPr>
        <p:spPr>
          <a:xfrm>
            <a:off x="4195024" y="4787018"/>
            <a:ext cx="701468" cy="550104"/>
          </a:xfrm>
          <a:prstGeom prst="rect">
            <a:avLst/>
          </a:prstGeom>
          <a:solidFill>
            <a:schemeClr val="accent1">
              <a:alpha val="100000"/>
            </a:schemeClr>
          </a:solidFill>
        </p:spPr>
      </p:sp>
      <p:sp>
        <p:nvSpPr>
          <p:cNvPr id="19" name="AutoShape 5"/>
          <p:cNvSpPr/>
          <p:nvPr>
            <p:custDataLst>
              <p:tags r:id="rId2"/>
            </p:custDataLst>
          </p:nvPr>
        </p:nvSpPr>
        <p:spPr>
          <a:xfrm>
            <a:off x="4195024" y="3018088"/>
            <a:ext cx="701468" cy="550104"/>
          </a:xfrm>
          <a:prstGeom prst="rect">
            <a:avLst/>
          </a:prstGeom>
          <a:solidFill>
            <a:schemeClr val="accent1">
              <a:alpha val="100000"/>
            </a:schemeClr>
          </a:solidFill>
        </p:spPr>
      </p:sp>
      <p:sp>
        <p:nvSpPr>
          <p:cNvPr id="20" name="AutoShape 6"/>
          <p:cNvSpPr/>
          <p:nvPr>
            <p:custDataLst>
              <p:tags r:id="rId3"/>
            </p:custDataLst>
          </p:nvPr>
        </p:nvSpPr>
        <p:spPr>
          <a:xfrm>
            <a:off x="4195024" y="1237957"/>
            <a:ext cx="701468" cy="550104"/>
          </a:xfrm>
          <a:prstGeom prst="rect">
            <a:avLst/>
          </a:prstGeom>
          <a:solidFill>
            <a:schemeClr val="accent1">
              <a:alpha val="100000"/>
            </a:schemeClr>
          </a:solidFill>
        </p:spPr>
      </p:sp>
      <p:sp>
        <p:nvSpPr>
          <p:cNvPr id="21" name="TextBox 7"/>
          <p:cNvSpPr txBox="1"/>
          <p:nvPr>
            <p:custDataLst>
              <p:tags r:id="rId4"/>
            </p:custDataLst>
          </p:nvPr>
        </p:nvSpPr>
        <p:spPr>
          <a:xfrm>
            <a:off x="5259845" y="2945478"/>
            <a:ext cx="6286500" cy="695325"/>
          </a:xfrm>
          <a:prstGeom prst="rect">
            <a:avLst/>
          </a:prstGeom>
        </p:spPr>
        <p:txBody>
          <a:bodyPr vert="horz" wrap="square" lIns="123825" tIns="123825" rIns="57150" bIns="123825" rtlCol="0" anchor="ctr" anchorCtr="0">
            <a:noAutofit/>
          </a:bodyPr>
          <a:lstStyle/>
          <a:p>
            <a:pPr>
              <a:lnSpc>
                <a:spcPct val="140000"/>
              </a:lnSpc>
            </a:pPr>
            <a:r>
              <a:rPr 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图像检索技术</a:t>
            </a:r>
          </a:p>
        </p:txBody>
      </p:sp>
      <p:sp>
        <p:nvSpPr>
          <p:cNvPr id="22" name="TextBox 8"/>
          <p:cNvSpPr txBox="1"/>
          <p:nvPr>
            <p:custDataLst>
              <p:tags r:id="rId5"/>
            </p:custDataLst>
          </p:nvPr>
        </p:nvSpPr>
        <p:spPr>
          <a:xfrm>
            <a:off x="5259845" y="3472246"/>
            <a:ext cx="6124575" cy="1247775"/>
          </a:xfrm>
          <a:prstGeom prst="rect">
            <a:avLst/>
          </a:prstGeom>
        </p:spPr>
        <p:txBody>
          <a:bodyPr vert="horz" wrap="square" lIns="123825" tIns="123825" rIns="57150" bIns="123825" rtlCol="0" anchor="t" anchorCtr="0">
            <a:noAutofit/>
          </a:bodyPr>
          <a:lstStyle/>
          <a:p>
            <a:pPr>
              <a:lnSpc>
                <a:spcPct val="140000"/>
              </a:lnSpc>
            </a:pPr>
            <a:r>
              <a:rPr lang="en-US" dirty="0">
                <a:solidFill>
                  <a:schemeClr val="dk1">
                    <a:alpha val="100000"/>
                  </a:schemeClr>
                </a:solidFill>
                <a:latin typeface="微软雅黑" panose="020B0503020204020204" pitchFamily="34" charset="-122"/>
                <a:ea typeface="微软雅黑" panose="020B0503020204020204" pitchFamily="34" charset="-122"/>
              </a:rPr>
              <a:t>随着计算机技术的发展，图像检索技术已成为信息检索领域的一个重要方向。该技术可以通过图像特征提取和匹配，从大量图像数据中快速找到用户需要的图像。</a:t>
            </a:r>
          </a:p>
        </p:txBody>
      </p:sp>
      <p:sp>
        <p:nvSpPr>
          <p:cNvPr id="23" name="TextBox 9"/>
          <p:cNvSpPr txBox="1"/>
          <p:nvPr>
            <p:custDataLst>
              <p:tags r:id="rId6"/>
            </p:custDataLst>
          </p:nvPr>
        </p:nvSpPr>
        <p:spPr>
          <a:xfrm>
            <a:off x="5272199" y="4714408"/>
            <a:ext cx="6286500" cy="695325"/>
          </a:xfrm>
          <a:prstGeom prst="rect">
            <a:avLst/>
          </a:prstGeom>
        </p:spPr>
        <p:txBody>
          <a:bodyPr vert="horz" wrap="square" lIns="123825" tIns="123825" rIns="57150" bIns="123825" rtlCol="0" anchor="ctr" anchorCtr="0">
            <a:noAutofit/>
          </a:bodyPr>
          <a:lstStyle/>
          <a:p>
            <a:pPr>
              <a:lnSpc>
                <a:spcPct val="140000"/>
              </a:lnSpc>
            </a:pPr>
            <a:r>
              <a:rPr 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向量数据库</a:t>
            </a:r>
          </a:p>
        </p:txBody>
      </p:sp>
      <p:sp>
        <p:nvSpPr>
          <p:cNvPr id="24" name="TextBox 10"/>
          <p:cNvSpPr txBox="1"/>
          <p:nvPr>
            <p:custDataLst>
              <p:tags r:id="rId7"/>
            </p:custDataLst>
          </p:nvPr>
        </p:nvSpPr>
        <p:spPr>
          <a:xfrm>
            <a:off x="5272199" y="5252378"/>
            <a:ext cx="6124575" cy="1247775"/>
          </a:xfrm>
          <a:prstGeom prst="rect">
            <a:avLst/>
          </a:prstGeom>
        </p:spPr>
        <p:txBody>
          <a:bodyPr vert="horz" wrap="square" lIns="123825" tIns="123825" rIns="57150" bIns="123825" rtlCol="0" anchor="t" anchorCtr="0">
            <a:noAutofit/>
          </a:bodyPr>
          <a:lstStyle/>
          <a:p>
            <a:pPr algn="l">
              <a:lnSpc>
                <a:spcPct val="140000"/>
              </a:lnSpc>
              <a:buClrTx/>
              <a:buSzTx/>
              <a:buFontTx/>
            </a:pPr>
            <a:r>
              <a:rPr lang="en-US" dirty="0">
                <a:solidFill>
                  <a:schemeClr val="dk1">
                    <a:alpha val="100000"/>
                  </a:schemeClr>
                </a:solidFill>
                <a:latin typeface="微软雅黑" panose="020B0503020204020204" pitchFamily="34" charset="-122"/>
                <a:ea typeface="微软雅黑" panose="020B0503020204020204" pitchFamily="34" charset="-122"/>
              </a:rPr>
              <a:t>向量数据库是一种用于存储向量数据的数据库，它支持高效的向量检索和存储。在甲骨文图像检索中，向量数据库可以帮助我们更好地管理和组织甲骨文图像数据。</a:t>
            </a:r>
          </a:p>
        </p:txBody>
      </p:sp>
      <p:sp>
        <p:nvSpPr>
          <p:cNvPr id="25" name="TextBox 11"/>
          <p:cNvSpPr txBox="1"/>
          <p:nvPr>
            <p:custDataLst>
              <p:tags r:id="rId8"/>
            </p:custDataLst>
          </p:nvPr>
        </p:nvSpPr>
        <p:spPr>
          <a:xfrm>
            <a:off x="5272221" y="1165346"/>
            <a:ext cx="6286500" cy="695325"/>
          </a:xfrm>
          <a:prstGeom prst="rect">
            <a:avLst/>
          </a:prstGeom>
        </p:spPr>
        <p:txBody>
          <a:bodyPr vert="horz" wrap="square" lIns="123825" tIns="123825" rIns="57150" bIns="123825" rtlCol="0" anchor="ctr" anchorCtr="0">
            <a:noAutofit/>
          </a:bodyPr>
          <a:lstStyle/>
          <a:p>
            <a:pPr>
              <a:lnSpc>
                <a:spcPct val="140000"/>
              </a:lnSpc>
            </a:pPr>
            <a:r>
              <a:rPr 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甲骨文研究</a:t>
            </a:r>
          </a:p>
        </p:txBody>
      </p:sp>
      <p:sp>
        <p:nvSpPr>
          <p:cNvPr id="26" name="TextBox 12"/>
          <p:cNvSpPr txBox="1"/>
          <p:nvPr>
            <p:custDataLst>
              <p:tags r:id="rId9"/>
            </p:custDataLst>
          </p:nvPr>
        </p:nvSpPr>
        <p:spPr>
          <a:xfrm>
            <a:off x="5272221" y="1692114"/>
            <a:ext cx="6124575" cy="1247775"/>
          </a:xfrm>
          <a:prstGeom prst="rect">
            <a:avLst/>
          </a:prstGeom>
        </p:spPr>
        <p:txBody>
          <a:bodyPr vert="horz" wrap="square" lIns="123825" tIns="123825" rIns="57150" bIns="123825" rtlCol="0" anchor="t" anchorCtr="0">
            <a:noAutofit/>
          </a:bodyPr>
          <a:lstStyle/>
          <a:p>
            <a:pPr>
              <a:lnSpc>
                <a:spcPct val="140000"/>
              </a:lnSpc>
            </a:pPr>
            <a:r>
              <a:rPr lang="zh-CN" altLang="en-US" dirty="0"/>
              <a:t>甲骨文是中国古代刻写在龟甲或兽骨上的文字，是早期中文书写形式之一，具有重要的历史价值。研究甲骨文有助于深入了解古代社会和文化。</a:t>
            </a:r>
            <a:endParaRPr lang="en-US" dirty="0">
              <a:solidFill>
                <a:schemeClr val="dk1">
                  <a:alpha val="100000"/>
                </a:schemeClr>
              </a:solidFill>
              <a:latin typeface="微软雅黑" panose="020B0503020204020204" pitchFamily="34" charset="-122"/>
              <a:ea typeface="微软雅黑" panose="020B0503020204020204" pitchFamily="34" charset="-122"/>
            </a:endParaRPr>
          </a:p>
        </p:txBody>
      </p:sp>
      <p:sp>
        <p:nvSpPr>
          <p:cNvPr id="27" name="AutoShape 13"/>
          <p:cNvSpPr/>
          <p:nvPr>
            <p:custDataLst>
              <p:tags r:id="rId10"/>
            </p:custDataLst>
          </p:nvPr>
        </p:nvSpPr>
        <p:spPr>
          <a:xfrm>
            <a:off x="4629608" y="4787018"/>
            <a:ext cx="550104" cy="550104"/>
          </a:xfrm>
          <a:prstGeom prst="ellipse">
            <a:avLst/>
          </a:prstGeom>
          <a:solidFill>
            <a:schemeClr val="accent1">
              <a:alpha val="100000"/>
            </a:schemeClr>
          </a:solidFill>
        </p:spPr>
      </p:sp>
      <p:sp>
        <p:nvSpPr>
          <p:cNvPr id="28" name="AutoShape 14"/>
          <p:cNvSpPr/>
          <p:nvPr>
            <p:custDataLst>
              <p:tags r:id="rId11"/>
            </p:custDataLst>
          </p:nvPr>
        </p:nvSpPr>
        <p:spPr>
          <a:xfrm>
            <a:off x="3911804" y="4787018"/>
            <a:ext cx="550104" cy="550104"/>
          </a:xfrm>
          <a:prstGeom prst="ellipse">
            <a:avLst/>
          </a:prstGeom>
          <a:solidFill>
            <a:schemeClr val="accent1">
              <a:alpha val="100000"/>
            </a:schemeClr>
          </a:solidFill>
        </p:spPr>
      </p:sp>
      <p:sp>
        <p:nvSpPr>
          <p:cNvPr id="30" name="AutoShape 15"/>
          <p:cNvSpPr/>
          <p:nvPr>
            <p:custDataLst>
              <p:tags r:id="rId12"/>
            </p:custDataLst>
          </p:nvPr>
        </p:nvSpPr>
        <p:spPr>
          <a:xfrm>
            <a:off x="4629608" y="3018088"/>
            <a:ext cx="550104" cy="550104"/>
          </a:xfrm>
          <a:prstGeom prst="ellipse">
            <a:avLst/>
          </a:prstGeom>
          <a:solidFill>
            <a:schemeClr val="accent1">
              <a:alpha val="100000"/>
            </a:schemeClr>
          </a:solidFill>
        </p:spPr>
      </p:sp>
      <p:sp>
        <p:nvSpPr>
          <p:cNvPr id="31" name="AutoShape 16"/>
          <p:cNvSpPr/>
          <p:nvPr>
            <p:custDataLst>
              <p:tags r:id="rId13"/>
            </p:custDataLst>
          </p:nvPr>
        </p:nvSpPr>
        <p:spPr>
          <a:xfrm>
            <a:off x="3911804" y="3018088"/>
            <a:ext cx="550104" cy="550104"/>
          </a:xfrm>
          <a:prstGeom prst="ellipse">
            <a:avLst/>
          </a:prstGeom>
          <a:solidFill>
            <a:schemeClr val="accent1">
              <a:alpha val="100000"/>
            </a:schemeClr>
          </a:solidFill>
        </p:spPr>
      </p:sp>
      <p:sp>
        <p:nvSpPr>
          <p:cNvPr id="32" name="AutoShape 17"/>
          <p:cNvSpPr/>
          <p:nvPr>
            <p:custDataLst>
              <p:tags r:id="rId14"/>
            </p:custDataLst>
          </p:nvPr>
        </p:nvSpPr>
        <p:spPr>
          <a:xfrm>
            <a:off x="4629608" y="1237957"/>
            <a:ext cx="550104" cy="550104"/>
          </a:xfrm>
          <a:prstGeom prst="ellipse">
            <a:avLst/>
          </a:prstGeom>
          <a:solidFill>
            <a:schemeClr val="accent1">
              <a:alpha val="100000"/>
            </a:schemeClr>
          </a:solidFill>
        </p:spPr>
      </p:sp>
      <p:sp>
        <p:nvSpPr>
          <p:cNvPr id="33" name="AutoShape 18"/>
          <p:cNvSpPr/>
          <p:nvPr>
            <p:custDataLst>
              <p:tags r:id="rId15"/>
            </p:custDataLst>
          </p:nvPr>
        </p:nvSpPr>
        <p:spPr>
          <a:xfrm>
            <a:off x="3911804" y="1237957"/>
            <a:ext cx="550104" cy="550104"/>
          </a:xfrm>
          <a:prstGeom prst="ellipse">
            <a:avLst/>
          </a:prstGeom>
          <a:solidFill>
            <a:schemeClr val="accent1">
              <a:alpha val="100000"/>
            </a:schemeClr>
          </a:solidFill>
        </p:spPr>
      </p:sp>
      <p:sp>
        <p:nvSpPr>
          <p:cNvPr id="34" name="TextBox 19"/>
          <p:cNvSpPr txBox="1"/>
          <p:nvPr>
            <p:custDataLst>
              <p:tags r:id="rId16"/>
            </p:custDataLst>
          </p:nvPr>
        </p:nvSpPr>
        <p:spPr>
          <a:xfrm>
            <a:off x="4162763" y="4825850"/>
            <a:ext cx="765990" cy="472440"/>
          </a:xfrm>
          <a:prstGeom prst="rect">
            <a:avLst/>
          </a:prstGeom>
        </p:spPr>
        <p:txBody>
          <a:bodyPr vert="horz" wrap="square" lIns="91440" tIns="45720" rIns="91440" bIns="45720" rtlCol="0" anchor="ctr" anchorCtr="0">
            <a:noAutofit/>
          </a:bodyPr>
          <a:lstStyle/>
          <a:p>
            <a:pPr algn="ctr">
              <a:lnSpc>
                <a:spcPct val="100000"/>
              </a:lnSpc>
              <a:spcBef>
                <a:spcPts val="375"/>
              </a:spcBef>
            </a:pPr>
            <a:r>
              <a:rPr lang="en-US" sz="2325" b="1">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03</a:t>
            </a:r>
          </a:p>
        </p:txBody>
      </p:sp>
      <p:sp>
        <p:nvSpPr>
          <p:cNvPr id="35" name="TextBox 20"/>
          <p:cNvSpPr txBox="1"/>
          <p:nvPr>
            <p:custDataLst>
              <p:tags r:id="rId17"/>
            </p:custDataLst>
          </p:nvPr>
        </p:nvSpPr>
        <p:spPr>
          <a:xfrm>
            <a:off x="4162763" y="3056920"/>
            <a:ext cx="765990" cy="472440"/>
          </a:xfrm>
          <a:prstGeom prst="rect">
            <a:avLst/>
          </a:prstGeom>
        </p:spPr>
        <p:txBody>
          <a:bodyPr vert="horz" wrap="square" lIns="91440" tIns="45720" rIns="91440" bIns="45720" rtlCol="0" anchor="ctr" anchorCtr="0">
            <a:noAutofit/>
          </a:bodyPr>
          <a:lstStyle/>
          <a:p>
            <a:pPr algn="ctr">
              <a:lnSpc>
                <a:spcPct val="100000"/>
              </a:lnSpc>
              <a:spcBef>
                <a:spcPts val="375"/>
              </a:spcBef>
            </a:pPr>
            <a:r>
              <a:rPr lang="en-US" sz="2325" b="1">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02</a:t>
            </a:r>
          </a:p>
        </p:txBody>
      </p:sp>
      <p:sp>
        <p:nvSpPr>
          <p:cNvPr id="36" name="TextBox 21"/>
          <p:cNvSpPr txBox="1"/>
          <p:nvPr>
            <p:custDataLst>
              <p:tags r:id="rId18"/>
            </p:custDataLst>
          </p:nvPr>
        </p:nvSpPr>
        <p:spPr>
          <a:xfrm>
            <a:off x="4162763" y="1276789"/>
            <a:ext cx="765990" cy="472440"/>
          </a:xfrm>
          <a:prstGeom prst="rect">
            <a:avLst/>
          </a:prstGeom>
        </p:spPr>
        <p:txBody>
          <a:bodyPr vert="horz" wrap="square" lIns="91440" tIns="45720" rIns="91440" bIns="45720" rtlCol="0" anchor="ctr" anchorCtr="0">
            <a:noAutofit/>
          </a:bodyPr>
          <a:lstStyle/>
          <a:p>
            <a:pPr algn="ctr">
              <a:lnSpc>
                <a:spcPct val="100000"/>
              </a:lnSpc>
              <a:spcBef>
                <a:spcPts val="375"/>
              </a:spcBef>
            </a:pPr>
            <a:r>
              <a:rPr lang="en-US" sz="2325" b="1">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01</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5</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401" y="310724"/>
            <a:ext cx="4481299" cy="596348"/>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研究意义</a:t>
            </a:r>
            <a:endParaRPr lang="zh-CN" altLang="en-US" sz="3555"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日期占位符 4"/>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2024/10/10</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 name="AutoShape 3"/>
          <p:cNvSpPr/>
          <p:nvPr>
            <p:custDataLst>
              <p:tags r:id="rId1"/>
            </p:custDataLst>
          </p:nvPr>
        </p:nvSpPr>
        <p:spPr>
          <a:xfrm>
            <a:off x="614667" y="2788924"/>
            <a:ext cx="3473061" cy="3524898"/>
          </a:xfrm>
          <a:prstGeom prst="roundRect">
            <a:avLst>
              <a:gd name="adj" fmla="val 7214"/>
            </a:avLst>
          </a:prstGeom>
          <a:solidFill>
            <a:schemeClr val="lt2">
              <a:alpha val="80000"/>
            </a:schemeClr>
          </a:solidFill>
        </p:spPr>
      </p:sp>
      <p:sp>
        <p:nvSpPr>
          <p:cNvPr id="7" name="TextBox 4"/>
          <p:cNvSpPr txBox="1"/>
          <p:nvPr>
            <p:custDataLst>
              <p:tags r:id="rId2"/>
            </p:custDataLst>
          </p:nvPr>
        </p:nvSpPr>
        <p:spPr>
          <a:xfrm>
            <a:off x="831204" y="4473654"/>
            <a:ext cx="3311729" cy="1840168"/>
          </a:xfrm>
          <a:prstGeom prst="rect">
            <a:avLst/>
          </a:prstGeom>
        </p:spPr>
        <p:txBody>
          <a:bodyPr vert="horz" wrap="square" lIns="114300" tIns="57150" rIns="114300" bIns="57150" rtlCol="0" anchor="t" anchorCtr="0">
            <a:noAutofit/>
          </a:bodyPr>
          <a:lstStyle/>
          <a:p>
            <a:pPr>
              <a:lnSpc>
                <a:spcPct val="140000"/>
              </a:lnSpc>
            </a:pPr>
            <a:r>
              <a:rPr lang="en-US" dirty="0">
                <a:solidFill>
                  <a:schemeClr val="dk1">
                    <a:alpha val="100000"/>
                  </a:schemeClr>
                </a:solidFill>
                <a:latin typeface="微软雅黑" panose="020B0503020204020204" pitchFamily="34" charset="-122"/>
                <a:ea typeface="微软雅黑" panose="020B0503020204020204" pitchFamily="34" charset="-122"/>
              </a:rPr>
              <a:t>通过基于向量数据库的甲骨文图像检索研究，我们可以更快速地获取相关的甲骨文图像信息，推动甲骨文研究的发展。</a:t>
            </a:r>
          </a:p>
        </p:txBody>
      </p:sp>
      <p:sp>
        <p:nvSpPr>
          <p:cNvPr id="8" name="TextBox 5"/>
          <p:cNvSpPr txBox="1"/>
          <p:nvPr>
            <p:custDataLst>
              <p:tags r:id="rId3"/>
            </p:custDataLst>
          </p:nvPr>
        </p:nvSpPr>
        <p:spPr>
          <a:xfrm>
            <a:off x="831204" y="3757533"/>
            <a:ext cx="3039989" cy="612447"/>
          </a:xfrm>
          <a:prstGeom prst="rect">
            <a:avLst/>
          </a:prstGeom>
        </p:spPr>
        <p:txBody>
          <a:bodyPr vert="horz" wrap="square" lIns="114300" tIns="57150" rIns="114300" bIns="57150" rtlCol="0" anchor="ctr" anchorCtr="0">
            <a:noAutofit/>
          </a:bodyPr>
          <a:lstStyle/>
          <a:p>
            <a:pPr algn="ctr">
              <a:lnSpc>
                <a:spcPct val="120000"/>
              </a:lnSpc>
            </a:pPr>
            <a:r>
              <a:rPr 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推动甲骨文研究</a:t>
            </a:r>
          </a:p>
        </p:txBody>
      </p:sp>
      <p:sp>
        <p:nvSpPr>
          <p:cNvPr id="9" name="AutoShape 6"/>
          <p:cNvSpPr/>
          <p:nvPr>
            <p:custDataLst>
              <p:tags r:id="rId4"/>
            </p:custDataLst>
          </p:nvPr>
        </p:nvSpPr>
        <p:spPr>
          <a:xfrm>
            <a:off x="4359469" y="2788924"/>
            <a:ext cx="3473061" cy="3524898"/>
          </a:xfrm>
          <a:prstGeom prst="roundRect">
            <a:avLst>
              <a:gd name="adj" fmla="val 7214"/>
            </a:avLst>
          </a:prstGeom>
          <a:solidFill>
            <a:schemeClr val="lt2">
              <a:alpha val="80000"/>
            </a:schemeClr>
          </a:solidFill>
        </p:spPr>
      </p:sp>
      <p:sp>
        <p:nvSpPr>
          <p:cNvPr id="10" name="TextBox 7"/>
          <p:cNvSpPr txBox="1"/>
          <p:nvPr>
            <p:custDataLst>
              <p:tags r:id="rId5"/>
            </p:custDataLst>
          </p:nvPr>
        </p:nvSpPr>
        <p:spPr>
          <a:xfrm>
            <a:off x="4576006" y="4473654"/>
            <a:ext cx="3391994" cy="2073622"/>
          </a:xfrm>
          <a:prstGeom prst="rect">
            <a:avLst/>
          </a:prstGeom>
        </p:spPr>
        <p:txBody>
          <a:bodyPr vert="horz" wrap="square" lIns="114300" tIns="57150" rIns="114300" bIns="57150" rtlCol="0" anchor="t" anchorCtr="0">
            <a:noAutofit/>
          </a:bodyPr>
          <a:lstStyle/>
          <a:p>
            <a:pPr>
              <a:lnSpc>
                <a:spcPct val="140000"/>
              </a:lnSpc>
            </a:pPr>
            <a:r>
              <a:rPr lang="en-US" dirty="0">
                <a:solidFill>
                  <a:schemeClr val="dk1">
                    <a:alpha val="100000"/>
                  </a:schemeClr>
                </a:solidFill>
                <a:latin typeface="微软雅黑" panose="020B0503020204020204" pitchFamily="34" charset="-122"/>
                <a:ea typeface="微软雅黑" panose="020B0503020204020204" pitchFamily="34" charset="-122"/>
              </a:rPr>
              <a:t>基于向量数据库的甲骨文图像检索研究可以提高图像检索的效率，缩短检索时间，提高用户体验。</a:t>
            </a:r>
          </a:p>
        </p:txBody>
      </p:sp>
      <p:sp>
        <p:nvSpPr>
          <p:cNvPr id="11" name="TextBox 8"/>
          <p:cNvSpPr txBox="1"/>
          <p:nvPr>
            <p:custDataLst>
              <p:tags r:id="rId6"/>
            </p:custDataLst>
          </p:nvPr>
        </p:nvSpPr>
        <p:spPr>
          <a:xfrm>
            <a:off x="4576006" y="3757533"/>
            <a:ext cx="3039989" cy="612447"/>
          </a:xfrm>
          <a:prstGeom prst="rect">
            <a:avLst/>
          </a:prstGeom>
        </p:spPr>
        <p:txBody>
          <a:bodyPr vert="horz" wrap="square" lIns="114300" tIns="57150" rIns="114300" bIns="57150" rtlCol="0" anchor="ctr" anchorCtr="0">
            <a:noAutofit/>
          </a:bodyPr>
          <a:lstStyle/>
          <a:p>
            <a:pPr algn="ctr">
              <a:lnSpc>
                <a:spcPct val="120000"/>
              </a:lnSpc>
            </a:pPr>
            <a:r>
              <a:rPr 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提高图像检索效率</a:t>
            </a:r>
          </a:p>
        </p:txBody>
      </p:sp>
      <p:sp>
        <p:nvSpPr>
          <p:cNvPr id="12" name="AutoShape 9"/>
          <p:cNvSpPr/>
          <p:nvPr>
            <p:custDataLst>
              <p:tags r:id="rId7"/>
            </p:custDataLst>
          </p:nvPr>
        </p:nvSpPr>
        <p:spPr>
          <a:xfrm>
            <a:off x="8104272" y="2788924"/>
            <a:ext cx="3473061" cy="3524898"/>
          </a:xfrm>
          <a:prstGeom prst="roundRect">
            <a:avLst>
              <a:gd name="adj" fmla="val 7214"/>
            </a:avLst>
          </a:prstGeom>
          <a:solidFill>
            <a:schemeClr val="lt2">
              <a:alpha val="79000"/>
            </a:schemeClr>
          </a:solidFill>
        </p:spPr>
      </p:sp>
      <p:sp>
        <p:nvSpPr>
          <p:cNvPr id="13" name="TextBox 10"/>
          <p:cNvSpPr txBox="1"/>
          <p:nvPr>
            <p:custDataLst>
              <p:tags r:id="rId8"/>
            </p:custDataLst>
          </p:nvPr>
        </p:nvSpPr>
        <p:spPr>
          <a:xfrm>
            <a:off x="8320808" y="4473654"/>
            <a:ext cx="3103192" cy="1840168"/>
          </a:xfrm>
          <a:prstGeom prst="rect">
            <a:avLst/>
          </a:prstGeom>
        </p:spPr>
        <p:txBody>
          <a:bodyPr vert="horz" wrap="square" lIns="114300" tIns="57150" rIns="114300" bIns="57150" rtlCol="0" anchor="t" anchorCtr="0">
            <a:noAutofit/>
          </a:bodyPr>
          <a:lstStyle/>
          <a:p>
            <a:pPr>
              <a:lnSpc>
                <a:spcPct val="140000"/>
              </a:lnSpc>
            </a:pPr>
            <a:r>
              <a:rPr lang="en-US" dirty="0">
                <a:solidFill>
                  <a:schemeClr val="dk1">
                    <a:alpha val="100000"/>
                  </a:schemeClr>
                </a:solidFill>
                <a:latin typeface="微软雅黑" panose="020B0503020204020204" pitchFamily="34" charset="-122"/>
                <a:ea typeface="微软雅黑" panose="020B0503020204020204" pitchFamily="34" charset="-122"/>
              </a:rPr>
              <a:t>基于向量数据库的甲骨文图像检索研究可以促进计算机技术与文化遗产保护等领域的融合发展</a:t>
            </a:r>
            <a:r>
              <a:rPr lang="en-US" sz="1500"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14" name="TextBox 11"/>
          <p:cNvSpPr txBox="1"/>
          <p:nvPr>
            <p:custDataLst>
              <p:tags r:id="rId9"/>
            </p:custDataLst>
          </p:nvPr>
        </p:nvSpPr>
        <p:spPr>
          <a:xfrm>
            <a:off x="8320808" y="3757533"/>
            <a:ext cx="3039989" cy="612447"/>
          </a:xfrm>
          <a:prstGeom prst="rect">
            <a:avLst/>
          </a:prstGeom>
        </p:spPr>
        <p:txBody>
          <a:bodyPr vert="horz" wrap="square" lIns="114300" tIns="57150" rIns="114300" bIns="57150" rtlCol="0" anchor="ctr" anchorCtr="0">
            <a:noAutofit/>
          </a:bodyPr>
          <a:lstStyle/>
          <a:p>
            <a:pPr algn="ctr">
              <a:lnSpc>
                <a:spcPct val="120000"/>
              </a:lnSpc>
            </a:pPr>
            <a:r>
              <a:rPr 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促进技术融合发展</a:t>
            </a:r>
          </a:p>
        </p:txBody>
      </p:sp>
      <p:pic>
        <p:nvPicPr>
          <p:cNvPr id="15" name="Picture 12"/>
          <p:cNvPicPr>
            <a:picLocks noChangeAspect="1"/>
          </p:cNvPicPr>
          <p:nvPr>
            <p:custDataLst>
              <p:tags r:id="rId10"/>
            </p:custDataLst>
          </p:nvPr>
        </p:nvPicPr>
        <p:blipFill>
          <a:blip r:embed="rId15"/>
          <a:srcRect/>
          <a:stretch>
            <a:fillRect/>
          </a:stretch>
        </p:blipFill>
        <p:spPr>
          <a:xfrm>
            <a:off x="8834133" y="1691999"/>
            <a:ext cx="1905000" cy="1905000"/>
          </a:xfrm>
          <a:prstGeom prst="ellipse">
            <a:avLst/>
          </a:prstGeom>
          <a:ln w="38100">
            <a:solidFill>
              <a:schemeClr val="accent1"/>
            </a:solidFill>
            <a:prstDash val="solid"/>
          </a:ln>
        </p:spPr>
      </p:pic>
      <p:pic>
        <p:nvPicPr>
          <p:cNvPr id="16" name="Picture 13"/>
          <p:cNvPicPr>
            <a:picLocks noChangeAspect="1"/>
          </p:cNvPicPr>
          <p:nvPr>
            <p:custDataLst>
              <p:tags r:id="rId11"/>
            </p:custDataLst>
          </p:nvPr>
        </p:nvPicPr>
        <p:blipFill>
          <a:blip r:embed="rId16"/>
          <a:srcRect/>
          <a:stretch>
            <a:fillRect/>
          </a:stretch>
        </p:blipFill>
        <p:spPr>
          <a:xfrm>
            <a:off x="5123204" y="1691999"/>
            <a:ext cx="1905000" cy="1905000"/>
          </a:xfrm>
          <a:prstGeom prst="ellipse">
            <a:avLst/>
          </a:prstGeom>
          <a:ln w="38100">
            <a:solidFill>
              <a:schemeClr val="accent1"/>
            </a:solidFill>
            <a:prstDash val="solid"/>
          </a:ln>
        </p:spPr>
      </p:pic>
      <p:pic>
        <p:nvPicPr>
          <p:cNvPr id="29" name="Picture 14"/>
          <p:cNvPicPr>
            <a:picLocks noChangeAspect="1"/>
          </p:cNvPicPr>
          <p:nvPr>
            <p:custDataLst>
              <p:tags r:id="rId12"/>
            </p:custDataLst>
          </p:nvPr>
        </p:nvPicPr>
        <p:blipFill>
          <a:blip r:embed="rId17"/>
          <a:srcRect/>
          <a:stretch>
            <a:fillRect/>
          </a:stretch>
        </p:blipFill>
        <p:spPr>
          <a:xfrm>
            <a:off x="1412275" y="1691999"/>
            <a:ext cx="1905000" cy="1905000"/>
          </a:xfrm>
          <a:prstGeom prst="ellipse">
            <a:avLst/>
          </a:prstGeom>
          <a:ln w="38100">
            <a:solidFill>
              <a:schemeClr val="accent1"/>
            </a:solidFill>
            <a:prstDash val="soli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6</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Arial" panose="020B0604020202020204" pitchFamily="34" charset="0"/>
              </a:rPr>
              <a:t>研究内容</a:t>
            </a:r>
          </a:p>
        </p:txBody>
      </p:sp>
      <p:sp>
        <p:nvSpPr>
          <p:cNvPr id="5" name="日期占位符 4"/>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2024/10/10</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9" name="Group 5"/>
          <p:cNvGrpSpPr/>
          <p:nvPr/>
        </p:nvGrpSpPr>
        <p:grpSpPr>
          <a:xfrm>
            <a:off x="838598" y="1564792"/>
            <a:ext cx="353467" cy="353467"/>
            <a:chOff x="838598" y="1564792"/>
            <a:chExt cx="353467" cy="353467"/>
          </a:xfrm>
        </p:grpSpPr>
        <p:sp>
          <p:nvSpPr>
            <p:cNvPr id="10" name="AutoShape 6"/>
            <p:cNvSpPr/>
            <p:nvPr/>
          </p:nvSpPr>
          <p:spPr>
            <a:xfrm>
              <a:off x="920082" y="1646276"/>
              <a:ext cx="190500" cy="190500"/>
            </a:xfrm>
            <a:prstGeom prst="ellipse">
              <a:avLst/>
            </a:prstGeom>
            <a:solidFill>
              <a:schemeClr val="accent1">
                <a:alpha val="100000"/>
              </a:schemeClr>
            </a:solidFill>
          </p:spPr>
        </p:sp>
        <p:sp>
          <p:nvSpPr>
            <p:cNvPr id="11" name="AutoShape 7"/>
            <p:cNvSpPr/>
            <p:nvPr/>
          </p:nvSpPr>
          <p:spPr>
            <a:xfrm>
              <a:off x="838598" y="1564792"/>
              <a:ext cx="353467" cy="353467"/>
            </a:xfrm>
            <a:prstGeom prst="ellipse">
              <a:avLst/>
            </a:prstGeom>
            <a:solidFill>
              <a:schemeClr val="accent1">
                <a:alpha val="16000"/>
              </a:schemeClr>
            </a:solidFill>
          </p:spPr>
        </p:sp>
      </p:grpSp>
      <p:cxnSp>
        <p:nvCxnSpPr>
          <p:cNvPr id="12" name="Connector 18"/>
          <p:cNvCxnSpPr/>
          <p:nvPr/>
        </p:nvCxnSpPr>
        <p:spPr>
          <a:xfrm>
            <a:off x="1015332" y="1701358"/>
            <a:ext cx="0" cy="5214957"/>
          </a:xfrm>
          <a:prstGeom prst="line">
            <a:avLst/>
          </a:prstGeom>
          <a:ln w="19050">
            <a:solidFill>
              <a:schemeClr val="accent1"/>
            </a:solidFill>
            <a:prstDash val="dash"/>
            <a:headEnd type="none"/>
            <a:tailEnd type="triangle"/>
          </a:ln>
        </p:spPr>
        <p:style>
          <a:lnRef idx="0">
            <a:schemeClr val="accent1"/>
          </a:lnRef>
          <a:fillRef idx="1">
            <a:schemeClr val="accent1"/>
          </a:fillRef>
          <a:effectRef idx="0">
            <a:schemeClr val="accent1"/>
          </a:effectRef>
          <a:fontRef idx="minor">
            <a:schemeClr val="lt1"/>
          </a:fontRef>
        </p:style>
      </p:cxnSp>
      <p:grpSp>
        <p:nvGrpSpPr>
          <p:cNvPr id="25" name="Group 10"/>
          <p:cNvGrpSpPr/>
          <p:nvPr/>
        </p:nvGrpSpPr>
        <p:grpSpPr>
          <a:xfrm>
            <a:off x="838598" y="3189254"/>
            <a:ext cx="353467" cy="353467"/>
            <a:chOff x="838598" y="3391571"/>
            <a:chExt cx="353467" cy="353467"/>
          </a:xfrm>
        </p:grpSpPr>
        <p:sp>
          <p:nvSpPr>
            <p:cNvPr id="26" name="AutoShape 11"/>
            <p:cNvSpPr/>
            <p:nvPr/>
          </p:nvSpPr>
          <p:spPr>
            <a:xfrm>
              <a:off x="920082" y="3473055"/>
              <a:ext cx="190500" cy="190500"/>
            </a:xfrm>
            <a:prstGeom prst="ellipse">
              <a:avLst/>
            </a:prstGeom>
            <a:solidFill>
              <a:schemeClr val="accent1">
                <a:alpha val="100000"/>
              </a:schemeClr>
            </a:solidFill>
          </p:spPr>
        </p:sp>
        <p:sp>
          <p:nvSpPr>
            <p:cNvPr id="27" name="AutoShape 12"/>
            <p:cNvSpPr/>
            <p:nvPr/>
          </p:nvSpPr>
          <p:spPr>
            <a:xfrm>
              <a:off x="838598" y="3391571"/>
              <a:ext cx="353467" cy="353467"/>
            </a:xfrm>
            <a:prstGeom prst="ellipse">
              <a:avLst/>
            </a:prstGeom>
            <a:solidFill>
              <a:schemeClr val="accent1">
                <a:alpha val="16000"/>
              </a:schemeClr>
            </a:solidFill>
          </p:spPr>
        </p:sp>
      </p:grpSp>
      <p:grpSp>
        <p:nvGrpSpPr>
          <p:cNvPr id="28" name="Group 10"/>
          <p:cNvGrpSpPr/>
          <p:nvPr/>
        </p:nvGrpSpPr>
        <p:grpSpPr>
          <a:xfrm>
            <a:off x="865269" y="4929341"/>
            <a:ext cx="353467" cy="353467"/>
            <a:chOff x="838598" y="3391571"/>
            <a:chExt cx="353467" cy="353467"/>
          </a:xfrm>
        </p:grpSpPr>
        <p:sp>
          <p:nvSpPr>
            <p:cNvPr id="29" name="AutoShape 11"/>
            <p:cNvSpPr/>
            <p:nvPr/>
          </p:nvSpPr>
          <p:spPr>
            <a:xfrm>
              <a:off x="920082" y="3473055"/>
              <a:ext cx="190500" cy="190500"/>
            </a:xfrm>
            <a:prstGeom prst="ellipse">
              <a:avLst/>
            </a:prstGeom>
            <a:solidFill>
              <a:schemeClr val="accent1">
                <a:alpha val="100000"/>
              </a:schemeClr>
            </a:solidFill>
          </p:spPr>
        </p:sp>
        <p:sp>
          <p:nvSpPr>
            <p:cNvPr id="30" name="AutoShape 12"/>
            <p:cNvSpPr/>
            <p:nvPr/>
          </p:nvSpPr>
          <p:spPr>
            <a:xfrm>
              <a:off x="838598" y="3391571"/>
              <a:ext cx="353467" cy="353467"/>
            </a:xfrm>
            <a:prstGeom prst="ellipse">
              <a:avLst/>
            </a:prstGeom>
            <a:solidFill>
              <a:schemeClr val="accent1">
                <a:alpha val="16000"/>
              </a:schemeClr>
            </a:solidFill>
          </p:spPr>
        </p:sp>
      </p:grpSp>
      <p:sp>
        <p:nvSpPr>
          <p:cNvPr id="31" name="TextBox 2"/>
          <p:cNvSpPr txBox="1"/>
          <p:nvPr>
            <p:custDataLst>
              <p:tags r:id="rId1"/>
            </p:custDataLst>
          </p:nvPr>
        </p:nvSpPr>
        <p:spPr>
          <a:xfrm>
            <a:off x="1685901" y="1362476"/>
            <a:ext cx="8946338" cy="555784"/>
          </a:xfrm>
          <a:prstGeom prst="rect">
            <a:avLst/>
          </a:prstGeom>
        </p:spPr>
        <p:txBody>
          <a:bodyPr vert="horz" wrap="square" lIns="0" tIns="0" rIns="0" bIns="0" rtlCol="0" anchor="b" anchorCtr="0">
            <a:noAutofit/>
          </a:bodyPr>
          <a:lstStyle/>
          <a:p>
            <a:pPr>
              <a:lnSpc>
                <a:spcPct val="120000"/>
              </a:lnSpc>
            </a:pPr>
            <a:r>
              <a:rPr lang="zh-CN" altLang="en-US" sz="24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高效甲骨文图像检索的新方法</a:t>
            </a:r>
            <a:endParaRPr lang="en-US" sz="24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2" name="TextBox 3"/>
          <p:cNvSpPr txBox="1"/>
          <p:nvPr>
            <p:custDataLst>
              <p:tags r:id="rId2"/>
            </p:custDataLst>
          </p:nvPr>
        </p:nvSpPr>
        <p:spPr>
          <a:xfrm>
            <a:off x="1685901" y="2024508"/>
            <a:ext cx="8972550" cy="887347"/>
          </a:xfrm>
          <a:prstGeom prst="rect">
            <a:avLst/>
          </a:prstGeom>
        </p:spPr>
        <p:txBody>
          <a:bodyPr vert="horz" wrap="square" lIns="0" tIns="0" rIns="0" bIns="0" rtlCol="0" anchor="t" anchorCtr="0">
            <a:noAutofit/>
          </a:bodyPr>
          <a:lstStyle/>
          <a:p>
            <a:pPr>
              <a:lnSpc>
                <a:spcPct val="140000"/>
              </a:lnSpc>
            </a:pPr>
            <a:r>
              <a:rPr lang="zh-CN" altLang="en-US" dirty="0"/>
              <a:t>我们提出了一种新方法，结合</a:t>
            </a:r>
            <a:r>
              <a:rPr lang="en-US" altLang="zh-CN" dirty="0"/>
              <a:t>ResNet-50</a:t>
            </a:r>
            <a:r>
              <a:rPr lang="zh-CN" altLang="en-US" dirty="0"/>
              <a:t>模型进行特征提取，生成高维向量表示，通过</a:t>
            </a:r>
            <a:r>
              <a:rPr lang="en-US" altLang="zh-CN" dirty="0"/>
              <a:t>Milvus</a:t>
            </a:r>
            <a:r>
              <a:rPr lang="zh-CN" altLang="en-US" dirty="0"/>
              <a:t>数据库进行高效的相似度检索。</a:t>
            </a:r>
            <a:endParaRPr lang="en-US"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3" name="TextBox 8"/>
          <p:cNvSpPr txBox="1"/>
          <p:nvPr>
            <p:custDataLst>
              <p:tags r:id="rId3"/>
            </p:custDataLst>
          </p:nvPr>
        </p:nvSpPr>
        <p:spPr>
          <a:xfrm>
            <a:off x="1685901" y="3033898"/>
            <a:ext cx="8946338" cy="508824"/>
          </a:xfrm>
          <a:prstGeom prst="rect">
            <a:avLst/>
          </a:prstGeom>
        </p:spPr>
        <p:txBody>
          <a:bodyPr vert="horz" wrap="square" lIns="0" tIns="0" rIns="0" bIns="0" rtlCol="0" anchor="b" anchorCtr="0">
            <a:noAutofit/>
          </a:bodyPr>
          <a:lstStyle/>
          <a:p>
            <a:pPr>
              <a:lnSpc>
                <a:spcPct val="120000"/>
              </a:lnSpc>
            </a:pPr>
            <a:r>
              <a:rPr lang="zh-CN" altLang="en-US" sz="24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甲骨文图像检索系统的构建</a:t>
            </a:r>
            <a:endParaRPr lang="en-US" altLang="zh-CN" sz="24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8" name="TextBox 9"/>
          <p:cNvSpPr txBox="1"/>
          <p:nvPr>
            <p:custDataLst>
              <p:tags r:id="rId4"/>
            </p:custDataLst>
          </p:nvPr>
        </p:nvSpPr>
        <p:spPr>
          <a:xfrm>
            <a:off x="1685901" y="3672765"/>
            <a:ext cx="8972550" cy="763780"/>
          </a:xfrm>
          <a:prstGeom prst="rect">
            <a:avLst/>
          </a:prstGeom>
        </p:spPr>
        <p:txBody>
          <a:bodyPr vert="horz" wrap="square" lIns="0" tIns="0" rIns="0" bIns="0" rtlCol="0" anchor="t" anchorCtr="0">
            <a:noAutofit/>
          </a:bodyPr>
          <a:lstStyle/>
          <a:p>
            <a:pPr>
              <a:lnSpc>
                <a:spcPct val="140000"/>
              </a:lnSpc>
            </a:pPr>
            <a:r>
              <a:rPr lang="zh-CN" altLang="en-US"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基于开源向量数据库</a:t>
            </a:r>
            <a:r>
              <a:rPr lang="en-US" altLang="zh-CN"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Milvus</a:t>
            </a:r>
            <a:r>
              <a:rPr lang="zh-CN" altLang="en-US"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和深度学习模型</a:t>
            </a:r>
            <a:r>
              <a:rPr lang="en-US" altLang="zh-CN"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ResNet-50</a:t>
            </a:r>
            <a:r>
              <a:rPr lang="zh-CN" altLang="en-US"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，开发了一个甲骨文字形图像检索系统。该系统允许用户通过拍照、手写或上传图像的方式快速检索相似的甲骨文图像。</a:t>
            </a:r>
            <a:endParaRPr lang="en-US" altLang="zh-CN"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40000"/>
              </a:lnSpc>
            </a:pPr>
            <a:endParaRPr lang="en-US"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9" name="TextBox 13"/>
          <p:cNvSpPr txBox="1"/>
          <p:nvPr>
            <p:custDataLst>
              <p:tags r:id="rId5"/>
            </p:custDataLst>
          </p:nvPr>
        </p:nvSpPr>
        <p:spPr>
          <a:xfrm>
            <a:off x="1685901" y="4789662"/>
            <a:ext cx="8946338" cy="506093"/>
          </a:xfrm>
          <a:prstGeom prst="rect">
            <a:avLst/>
          </a:prstGeom>
        </p:spPr>
        <p:txBody>
          <a:bodyPr vert="horz" wrap="square" lIns="0" tIns="0" rIns="0" bIns="0" rtlCol="0" anchor="b" anchorCtr="0">
            <a:noAutofit/>
          </a:bodyPr>
          <a:lstStyle/>
          <a:p>
            <a:pPr>
              <a:lnSpc>
                <a:spcPct val="120000"/>
              </a:lnSpc>
            </a:pPr>
            <a:r>
              <a:rPr lang="zh-CN" altLang="en-US" sz="24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甲骨文图像</a:t>
            </a:r>
            <a:r>
              <a:rPr lang="en-US" sz="24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检索算法</a:t>
            </a:r>
            <a:r>
              <a:rPr lang="zh-CN" altLang="en-US" sz="24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实验与评估</a:t>
            </a:r>
            <a:endParaRPr lang="en-US" sz="24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0" name="TextBox 14"/>
          <p:cNvSpPr txBox="1"/>
          <p:nvPr>
            <p:custDataLst>
              <p:tags r:id="rId6"/>
            </p:custDataLst>
          </p:nvPr>
        </p:nvSpPr>
        <p:spPr>
          <a:xfrm>
            <a:off x="1685900" y="5106074"/>
            <a:ext cx="9640831" cy="1244105"/>
          </a:xfrm>
          <a:prstGeom prst="rect">
            <a:avLst/>
          </a:prstGeom>
        </p:spPr>
        <p:txBody>
          <a:bodyPr vert="horz" wrap="square" lIns="0" tIns="0" rIns="0" bIns="0" rtlCol="0" anchor="t" anchorCtr="0">
            <a:noAutofit/>
          </a:bodyPr>
          <a:lstStyle/>
          <a:p>
            <a:endParaRPr lang="zh-CN" altLang="en-US" dirty="0"/>
          </a:p>
          <a:p>
            <a:pPr>
              <a:lnSpc>
                <a:spcPct val="140000"/>
              </a:lnSpc>
            </a:pPr>
            <a:r>
              <a:rPr lang="zh-CN" altLang="en-US" dirty="0">
                <a:solidFill>
                  <a:schemeClr val="dk1">
                    <a:alpha val="100000"/>
                  </a:schemeClr>
                </a:solidFill>
                <a:latin typeface="微软雅黑" panose="020B0503020204020204" pitchFamily="34" charset="-122"/>
                <a:ea typeface="微软雅黑" panose="020B0503020204020204" pitchFamily="34" charset="-122"/>
              </a:rPr>
              <a:t>通过进行对比实验中，采用</a:t>
            </a:r>
            <a:r>
              <a:rPr lang="en-US" altLang="zh-CN" dirty="0">
                <a:solidFill>
                  <a:schemeClr val="dk1">
                    <a:alpha val="100000"/>
                  </a:schemeClr>
                </a:solidFill>
                <a:latin typeface="微软雅黑" panose="020B0503020204020204" pitchFamily="34" charset="-122"/>
                <a:ea typeface="微软雅黑" panose="020B0503020204020204" pitchFamily="34" charset="-122"/>
              </a:rPr>
              <a:t>ResNet-50</a:t>
            </a:r>
            <a:r>
              <a:rPr lang="zh-CN" altLang="en-US" dirty="0">
                <a:solidFill>
                  <a:schemeClr val="dk1">
                    <a:alpha val="100000"/>
                  </a:schemeClr>
                </a:solidFill>
                <a:latin typeface="微软雅黑" panose="020B0503020204020204" pitchFamily="34" charset="-122"/>
                <a:ea typeface="微软雅黑" panose="020B0503020204020204" pitchFamily="34" charset="-122"/>
              </a:rPr>
              <a:t>模型提取图像特征，并比较了</a:t>
            </a:r>
            <a:r>
              <a:rPr lang="en-US" altLang="zh-CN" dirty="0">
                <a:solidFill>
                  <a:schemeClr val="dk1">
                    <a:alpha val="100000"/>
                  </a:schemeClr>
                </a:solidFill>
                <a:latin typeface="微软雅黑" panose="020B0503020204020204" pitchFamily="34" charset="-122"/>
                <a:ea typeface="微软雅黑" panose="020B0503020204020204" pitchFamily="34" charset="-122"/>
              </a:rPr>
              <a:t>Milvus</a:t>
            </a:r>
            <a:r>
              <a:rPr lang="zh-CN" altLang="en-US" dirty="0">
                <a:solidFill>
                  <a:schemeClr val="dk1">
                    <a:alpha val="100000"/>
                  </a:schemeClr>
                </a:solidFill>
                <a:latin typeface="微软雅黑" panose="020B0503020204020204" pitchFamily="34" charset="-122"/>
                <a:ea typeface="微软雅黑" panose="020B0503020204020204" pitchFamily="34" charset="-122"/>
              </a:rPr>
              <a:t>向量数据库与传统局部敏感哈希（</a:t>
            </a:r>
            <a:r>
              <a:rPr lang="en-US" altLang="zh-CN" dirty="0">
                <a:solidFill>
                  <a:schemeClr val="dk1">
                    <a:alpha val="100000"/>
                  </a:schemeClr>
                </a:solidFill>
                <a:latin typeface="微软雅黑" panose="020B0503020204020204" pitchFamily="34" charset="-122"/>
                <a:ea typeface="微软雅黑" panose="020B0503020204020204" pitchFamily="34" charset="-122"/>
              </a:rPr>
              <a:t>LSH</a:t>
            </a:r>
            <a:r>
              <a:rPr lang="zh-CN" altLang="en-US" dirty="0">
                <a:solidFill>
                  <a:schemeClr val="dk1">
                    <a:alpha val="100000"/>
                  </a:schemeClr>
                </a:solidFill>
                <a:latin typeface="微软雅黑" panose="020B0503020204020204" pitchFamily="34" charset="-122"/>
                <a:ea typeface="微软雅黑" panose="020B0503020204020204" pitchFamily="34" charset="-122"/>
              </a:rPr>
              <a:t>）的性能。结果显示，</a:t>
            </a:r>
            <a:r>
              <a:rPr lang="en-US" altLang="zh-CN" dirty="0">
                <a:solidFill>
                  <a:schemeClr val="dk1">
                    <a:alpha val="100000"/>
                  </a:schemeClr>
                </a:solidFill>
                <a:latin typeface="微软雅黑" panose="020B0503020204020204" pitchFamily="34" charset="-122"/>
                <a:ea typeface="微软雅黑" panose="020B0503020204020204" pitchFamily="34" charset="-122"/>
              </a:rPr>
              <a:t>Milvus</a:t>
            </a:r>
            <a:r>
              <a:rPr lang="zh-CN" altLang="en-US" dirty="0">
                <a:solidFill>
                  <a:schemeClr val="dk1">
                    <a:alpha val="100000"/>
                  </a:schemeClr>
                </a:solidFill>
                <a:latin typeface="微软雅黑" panose="020B0503020204020204" pitchFamily="34" charset="-122"/>
                <a:ea typeface="微软雅黑" panose="020B0503020204020204" pitchFamily="34" charset="-122"/>
              </a:rPr>
              <a:t>在检索的平均精确率上达到</a:t>
            </a:r>
            <a:r>
              <a:rPr lang="en-US" altLang="zh-CN" dirty="0">
                <a:solidFill>
                  <a:schemeClr val="dk1">
                    <a:alpha val="100000"/>
                  </a:schemeClr>
                </a:solidFill>
                <a:latin typeface="微软雅黑" panose="020B0503020204020204" pitchFamily="34" charset="-122"/>
                <a:ea typeface="微软雅黑" panose="020B0503020204020204" pitchFamily="34" charset="-122"/>
              </a:rPr>
              <a:t>82.86%</a:t>
            </a:r>
            <a:r>
              <a:rPr lang="zh-CN" altLang="en-US" dirty="0">
                <a:solidFill>
                  <a:schemeClr val="dk1">
                    <a:alpha val="100000"/>
                  </a:schemeClr>
                </a:solidFill>
                <a:latin typeface="微软雅黑" panose="020B0503020204020204" pitchFamily="34" charset="-122"/>
                <a:ea typeface="微软雅黑" panose="020B0503020204020204" pitchFamily="34" charset="-122"/>
              </a:rPr>
              <a:t>，验证了该方法的有效性。</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2" name="矩形 11"/>
          <p:cNvSpPr/>
          <p:nvPr/>
        </p:nvSpPr>
        <p:spPr>
          <a:xfrm>
            <a:off x="5757783" y="-22624"/>
            <a:ext cx="6434217" cy="6880624"/>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52" name="图片 51"/>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brightnessContrast bright="70000"/>
                    </a14:imgEffect>
                  </a14:imgLayer>
                </a14:imgProps>
              </a:ext>
              <a:ext uri="{28A0092B-C50C-407E-A947-70E740481C1C}">
                <a14:useLocalDpi xmlns:a14="http://schemas.microsoft.com/office/drawing/2010/main" val="0"/>
              </a:ext>
            </a:extLst>
          </a:blip>
          <a:stretch>
            <a:fillRect/>
          </a:stretch>
        </p:blipFill>
        <p:spPr>
          <a:xfrm>
            <a:off x="8184000" y="2115353"/>
            <a:ext cx="5230390" cy="5230390"/>
          </a:xfrm>
          <a:prstGeom prst="rect">
            <a:avLst/>
          </a:prstGeom>
        </p:spPr>
      </p:pic>
      <p:pic>
        <p:nvPicPr>
          <p:cNvPr id="4" name="图片 3"/>
          <p:cNvPicPr>
            <a:picLocks noChangeAspect="1"/>
          </p:cNvPicPr>
          <p:nvPr/>
        </p:nvPicPr>
        <p:blipFill rotWithShape="1">
          <a:blip r:embed="rId6">
            <a:extLst>
              <a:ext uri="{28A0092B-C50C-407E-A947-70E740481C1C}">
                <a14:useLocalDpi xmlns:a14="http://schemas.microsoft.com/office/drawing/2010/main" val="0"/>
              </a:ext>
            </a:extLst>
          </a:blip>
          <a:srcRect l="17319" r="26873"/>
          <a:stretch>
            <a:fillRect/>
          </a:stretch>
        </p:blipFill>
        <p:spPr>
          <a:xfrm>
            <a:off x="-24000" y="-22623"/>
            <a:ext cx="5760000" cy="6880624"/>
          </a:xfrm>
          <a:prstGeom prst="rect">
            <a:avLst/>
          </a:prstGeom>
        </p:spPr>
      </p:pic>
      <p:sp>
        <p:nvSpPr>
          <p:cNvPr id="10" name="文本框 9"/>
          <p:cNvSpPr txBox="1"/>
          <p:nvPr/>
        </p:nvSpPr>
        <p:spPr>
          <a:xfrm>
            <a:off x="6055240" y="2250398"/>
            <a:ext cx="5466276" cy="1174168"/>
          </a:xfrm>
          <a:prstGeom prst="rect">
            <a:avLst/>
          </a:prstGeom>
          <a:noFill/>
        </p:spPr>
        <p:txBody>
          <a:bodyPr wrap="square" rtlCol="0">
            <a:spAutoFit/>
          </a:bodyPr>
          <a:lstStyle/>
          <a:p>
            <a:pPr algn="ctr">
              <a:lnSpc>
                <a:spcPct val="130000"/>
              </a:lnSpc>
            </a:pPr>
            <a:r>
              <a:rPr lang="zh-CN" altLang="en-US" sz="6000" b="1" dirty="0">
                <a:latin typeface="Arial" panose="020B0604020202020204" pitchFamily="34" charset="0"/>
                <a:ea typeface="微软雅黑" panose="020B0503020204020204" pitchFamily="34" charset="-122"/>
                <a:sym typeface="+mn-ea"/>
              </a:rPr>
              <a:t>图像检索研究</a:t>
            </a:r>
            <a:endParaRPr lang="zh-CN" altLang="en-US" sz="6000" b="1" dirty="0">
              <a:latin typeface="Arial" panose="020B0604020202020204" pitchFamily="34" charset="0"/>
              <a:ea typeface="微软雅黑" panose="020B0503020204020204" pitchFamily="34" charset="-122"/>
              <a:sym typeface="Arial" panose="020B0604020202020204" pitchFamily="34" charset="0"/>
            </a:endParaRPr>
          </a:p>
        </p:txBody>
      </p:sp>
      <p:sp>
        <p:nvSpPr>
          <p:cNvPr id="11" name="文本框 10"/>
          <p:cNvSpPr txBox="1"/>
          <p:nvPr/>
        </p:nvSpPr>
        <p:spPr>
          <a:xfrm>
            <a:off x="6887845" y="3573145"/>
            <a:ext cx="4487545" cy="450850"/>
          </a:xfrm>
          <a:prstGeom prst="rect">
            <a:avLst/>
          </a:prstGeom>
          <a:noFill/>
        </p:spPr>
        <p:txBody>
          <a:bodyPr wrap="square" rtlCol="0">
            <a:spAutoFit/>
          </a:bodyPr>
          <a:lstStyle/>
          <a:p>
            <a:pPr algn="dist">
              <a:lnSpc>
                <a:spcPct val="130000"/>
              </a:lnSpc>
            </a:pPr>
            <a:r>
              <a:rPr lang="en-US" altLang="zh-CN" dirty="0">
                <a:latin typeface="Arial" panose="020B0604020202020204" pitchFamily="34" charset="0"/>
                <a:ea typeface="微软雅黑" panose="020B0503020204020204" pitchFamily="34" charset="-122"/>
                <a:sym typeface="Arial" panose="020B0604020202020204" pitchFamily="34" charset="0"/>
              </a:rPr>
              <a:t>RESEARCH ON IMAGE RETRIEVAL</a:t>
            </a:r>
          </a:p>
        </p:txBody>
      </p:sp>
      <p:pic>
        <p:nvPicPr>
          <p:cNvPr id="19" name="图片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60500" y="376190"/>
            <a:ext cx="2204181" cy="520337"/>
          </a:xfrm>
          <a:prstGeom prst="rect">
            <a:avLst/>
          </a:prstGeom>
        </p:spPr>
      </p:pic>
      <p:sp>
        <p:nvSpPr>
          <p:cNvPr id="2" name="等腰三角形 1"/>
          <p:cNvSpPr/>
          <p:nvPr/>
        </p:nvSpPr>
        <p:spPr>
          <a:xfrm rot="5400000">
            <a:off x="5652624" y="3151579"/>
            <a:ext cx="635279" cy="52939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 name="矩形 2"/>
          <p:cNvSpPr/>
          <p:nvPr/>
        </p:nvSpPr>
        <p:spPr>
          <a:xfrm>
            <a:off x="5705564" y="-29746"/>
            <a:ext cx="45719" cy="68877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7" name="直接连接符 6"/>
          <p:cNvCxnSpPr>
            <a:stCxn id="2" idx="0"/>
          </p:cNvCxnSpPr>
          <p:nvPr/>
        </p:nvCxnSpPr>
        <p:spPr>
          <a:xfrm>
            <a:off x="6234963" y="3416279"/>
            <a:ext cx="3965037" cy="12721"/>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861148" y="3573000"/>
            <a:ext cx="3330852"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7175998" y="4023706"/>
            <a:ext cx="4764485" cy="105092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zh-CN" sz="1600" spc="100" dirty="0">
                <a:solidFill>
                  <a:schemeClr val="accent4"/>
                </a:solidFill>
                <a:latin typeface="Arial" panose="020B0604020202020204" pitchFamily="34" charset="0"/>
                <a:ea typeface="微软雅黑" panose="020B0503020204020204" pitchFamily="34" charset="-122"/>
                <a:sym typeface="Arial" panose="020B0604020202020204" pitchFamily="34" charset="0"/>
              </a:rPr>
              <a:t>HWOBC</a:t>
            </a:r>
            <a:r>
              <a:rPr lang="zh-CN" altLang="en-US" sz="1600" spc="100" dirty="0">
                <a:solidFill>
                  <a:schemeClr val="accent4"/>
                </a:solidFill>
                <a:latin typeface="Arial" panose="020B0604020202020204" pitchFamily="34" charset="0"/>
                <a:ea typeface="微软雅黑" panose="020B0503020204020204" pitchFamily="34" charset="-122"/>
                <a:sym typeface="Arial" panose="020B0604020202020204" pitchFamily="34" charset="0"/>
              </a:rPr>
              <a:t>数据集</a:t>
            </a:r>
            <a:endParaRPr lang="en-US" altLang="zh-CN" sz="1600" spc="100"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a:p>
            <a:pPr marL="285750" indent="-285750">
              <a:lnSpc>
                <a:spcPct val="130000"/>
              </a:lnSpc>
              <a:buFont typeface="Arial" panose="020B0604020202020204" pitchFamily="34" charset="0"/>
              <a:buChar char="•"/>
            </a:pPr>
            <a:r>
              <a:rPr lang="zh-CN" altLang="en-US" sz="1600" spc="100" dirty="0">
                <a:solidFill>
                  <a:schemeClr val="accent4"/>
                </a:solidFill>
                <a:latin typeface="Arial" panose="020B0604020202020204" pitchFamily="34" charset="0"/>
                <a:ea typeface="微软雅黑" panose="020B0503020204020204" pitchFamily="34" charset="-122"/>
                <a:sym typeface="Arial" panose="020B0604020202020204" pitchFamily="34" charset="0"/>
              </a:rPr>
              <a:t>检索流程</a:t>
            </a:r>
          </a:p>
          <a:p>
            <a:pPr marL="285750" indent="-285750">
              <a:lnSpc>
                <a:spcPct val="130000"/>
              </a:lnSpc>
              <a:buFont typeface="Arial" panose="020B0604020202020204" pitchFamily="34" charset="0"/>
              <a:buChar char="•"/>
            </a:pPr>
            <a:r>
              <a:rPr lang="zh-CN" altLang="en-US" sz="1600" spc="100" dirty="0">
                <a:solidFill>
                  <a:schemeClr val="accent4"/>
                </a:solidFill>
                <a:latin typeface="Arial" panose="020B0604020202020204" pitchFamily="34" charset="0"/>
                <a:ea typeface="微软雅黑" panose="020B0503020204020204" pitchFamily="34" charset="-122"/>
                <a:sym typeface="Arial" panose="020B0604020202020204" pitchFamily="34" charset="0"/>
              </a:rPr>
              <a:t>检索示例</a:t>
            </a:r>
          </a:p>
        </p:txBody>
      </p:sp>
      <p:grpSp>
        <p:nvGrpSpPr>
          <p:cNvPr id="54" name="组合 53"/>
          <p:cNvGrpSpPr/>
          <p:nvPr/>
        </p:nvGrpSpPr>
        <p:grpSpPr>
          <a:xfrm>
            <a:off x="-20798" y="-33969"/>
            <a:ext cx="5729564" cy="6890562"/>
            <a:chOff x="-10564" y="-32562"/>
            <a:chExt cx="5729564" cy="6890562"/>
          </a:xfrm>
        </p:grpSpPr>
        <p:sp>
          <p:nvSpPr>
            <p:cNvPr id="44" name="矩形 43"/>
            <p:cNvSpPr/>
            <p:nvPr/>
          </p:nvSpPr>
          <p:spPr>
            <a:xfrm>
              <a:off x="-10564" y="-29747"/>
              <a:ext cx="5729564" cy="68877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46" name="直接连接符 45"/>
            <p:cNvCxnSpPr/>
            <p:nvPr/>
          </p:nvCxnSpPr>
          <p:spPr>
            <a:xfrm>
              <a:off x="696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560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2424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288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152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5016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8" name="文本框 7"/>
          <p:cNvSpPr txBox="1"/>
          <p:nvPr/>
        </p:nvSpPr>
        <p:spPr>
          <a:xfrm>
            <a:off x="2397029" y="2095398"/>
            <a:ext cx="859790" cy="2609647"/>
          </a:xfrm>
          <a:prstGeom prst="rect">
            <a:avLst/>
          </a:prstGeom>
          <a:noFill/>
        </p:spPr>
        <p:txBody>
          <a:bodyPr vert="eaVert" wrap="square" rtlCol="0">
            <a:spAutoFit/>
          </a:bodyPr>
          <a:lstStyle/>
          <a:p>
            <a:r>
              <a:rPr lang="zh-CN" altLang="en-US" sz="4400" dirty="0">
                <a:solidFill>
                  <a:schemeClr val="bg1"/>
                </a:solidFill>
                <a:latin typeface="Arial" panose="020B0604020202020204" pitchFamily="34" charset="0"/>
                <a:ea typeface="微软雅黑" panose="020B0503020204020204" pitchFamily="34" charset="-122"/>
                <a:sym typeface="Arial" panose="020B0604020202020204" pitchFamily="34" charset="0"/>
              </a:rPr>
              <a:t>第二部分</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8</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505" y="382270"/>
            <a:ext cx="4982210" cy="596265"/>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HWOBC数据集介绍</a:t>
            </a:r>
            <a:endParaRPr lang="zh-CN" altLang="en-US" sz="3555" dirty="0">
              <a:latin typeface="Arial" panose="020B0604020202020204" pitchFamily="34" charset="0"/>
              <a:ea typeface="微软雅黑" panose="020B0503020204020204" pitchFamily="34" charset="-122"/>
              <a:sym typeface="Arial" panose="020B0604020202020204" pitchFamily="34" charset="0"/>
            </a:endParaRPr>
          </a:p>
        </p:txBody>
      </p:sp>
      <p:grpSp>
        <p:nvGrpSpPr>
          <p:cNvPr id="36" name="组合 35"/>
          <p:cNvGrpSpPr/>
          <p:nvPr>
            <p:custDataLst>
              <p:tags r:id="rId1"/>
            </p:custDataLst>
          </p:nvPr>
        </p:nvGrpSpPr>
        <p:grpSpPr>
          <a:xfrm>
            <a:off x="4224020" y="1343025"/>
            <a:ext cx="5519420" cy="1510030"/>
            <a:chOff x="6652" y="2115"/>
            <a:chExt cx="8692" cy="2378"/>
          </a:xfrm>
        </p:grpSpPr>
        <p:cxnSp>
          <p:nvCxnSpPr>
            <p:cNvPr id="11" name="直接连接符 10"/>
            <p:cNvCxnSpPr/>
            <p:nvPr>
              <p:custDataLst>
                <p:tags r:id="rId12"/>
              </p:custDataLst>
            </p:nvPr>
          </p:nvCxnSpPr>
          <p:spPr>
            <a:xfrm flipH="1" flipV="1">
              <a:off x="7515" y="2910"/>
              <a:ext cx="2721"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a:xfrm>
              <a:off x="6652" y="2115"/>
              <a:ext cx="8692" cy="2378"/>
              <a:chOff x="6616" y="2155"/>
              <a:chExt cx="8692" cy="2378"/>
            </a:xfrm>
          </p:grpSpPr>
          <p:sp>
            <p:nvSpPr>
              <p:cNvPr id="9" name="任意多边形 8"/>
              <p:cNvSpPr/>
              <p:nvPr>
                <p:custDataLst>
                  <p:tags r:id="rId13"/>
                </p:custDataLst>
              </p:nvPr>
            </p:nvSpPr>
            <p:spPr>
              <a:xfrm>
                <a:off x="6672" y="2155"/>
                <a:ext cx="737" cy="882"/>
              </a:xfrm>
              <a:custGeom>
                <a:avLst/>
                <a:gdLst>
                  <a:gd name="connsiteX0" fmla="*/ 907735 w 2501585"/>
                  <a:gd name="connsiteY0" fmla="*/ 0 h 2993951"/>
                  <a:gd name="connsiteX1" fmla="*/ 1593535 w 2501585"/>
                  <a:gd name="connsiteY1" fmla="*/ 0 h 2993951"/>
                  <a:gd name="connsiteX2" fmla="*/ 1593535 w 2501585"/>
                  <a:gd name="connsiteY2" fmla="*/ 630768 h 2993951"/>
                  <a:gd name="connsiteX3" fmla="*/ 2258915 w 2501585"/>
                  <a:gd name="connsiteY3" fmla="*/ 630768 h 2993951"/>
                  <a:gd name="connsiteX4" fmla="*/ 2501585 w 2501585"/>
                  <a:gd name="connsiteY4" fmla="*/ 2991942 h 2993951"/>
                  <a:gd name="connsiteX5" fmla="*/ 2498637 w 2501585"/>
                  <a:gd name="connsiteY5" fmla="*/ 2991957 h 2993951"/>
                  <a:gd name="connsiteX6" fmla="*/ 2388969 w 2501585"/>
                  <a:gd name="connsiteY6" fmla="*/ 2908347 h 2993951"/>
                  <a:gd name="connsiteX7" fmla="*/ 1250730 w 2501585"/>
                  <a:gd name="connsiteY7" fmla="*/ 2586105 h 2993951"/>
                  <a:gd name="connsiteX8" fmla="*/ 112515 w 2501585"/>
                  <a:gd name="connsiteY8" fmla="*/ 2908203 h 2993951"/>
                  <a:gd name="connsiteX9" fmla="*/ 0 w 2501585"/>
                  <a:gd name="connsiteY9" fmla="*/ 2993951 h 2993951"/>
                  <a:gd name="connsiteX10" fmla="*/ 17491 w 2501585"/>
                  <a:gd name="connsiteY10" fmla="*/ 2397284 h 2993951"/>
                  <a:gd name="connsiteX11" fmla="*/ 242356 w 2501585"/>
                  <a:gd name="connsiteY11" fmla="*/ 630768 h 2993951"/>
                  <a:gd name="connsiteX12" fmla="*/ 907735 w 2501585"/>
                  <a:gd name="connsiteY12" fmla="*/ 630768 h 29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1585" h="2993951">
                    <a:moveTo>
                      <a:pt x="907735" y="0"/>
                    </a:moveTo>
                    <a:lnTo>
                      <a:pt x="1593535" y="0"/>
                    </a:lnTo>
                    <a:lnTo>
                      <a:pt x="1593535" y="630768"/>
                    </a:lnTo>
                    <a:lnTo>
                      <a:pt x="2258915" y="630768"/>
                    </a:lnTo>
                    <a:cubicBezTo>
                      <a:pt x="2462572" y="1429115"/>
                      <a:pt x="2458795" y="2176662"/>
                      <a:pt x="2501585" y="2991942"/>
                    </a:cubicBezTo>
                    <a:lnTo>
                      <a:pt x="2498637" y="2991957"/>
                    </a:lnTo>
                    <a:lnTo>
                      <a:pt x="2388969" y="2908347"/>
                    </a:lnTo>
                    <a:cubicBezTo>
                      <a:pt x="2087559" y="2703075"/>
                      <a:pt x="1679209" y="2586123"/>
                      <a:pt x="1250730" y="2586105"/>
                    </a:cubicBezTo>
                    <a:cubicBezTo>
                      <a:pt x="822290" y="2586089"/>
                      <a:pt x="413953" y="2702987"/>
                      <a:pt x="112515" y="2908203"/>
                    </a:cubicBezTo>
                    <a:lnTo>
                      <a:pt x="0" y="2993951"/>
                    </a:lnTo>
                    <a:lnTo>
                      <a:pt x="17491" y="2397284"/>
                    </a:lnTo>
                    <a:cubicBezTo>
                      <a:pt x="37678" y="1803682"/>
                      <a:pt x="76914" y="1242228"/>
                      <a:pt x="242356" y="630768"/>
                    </a:cubicBezTo>
                    <a:lnTo>
                      <a:pt x="907735" y="6307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01</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0" name="圆角矩形 9"/>
              <p:cNvSpPr/>
              <p:nvPr>
                <p:custDataLst>
                  <p:tags r:id="rId14"/>
                </p:custDataLst>
              </p:nvPr>
            </p:nvSpPr>
            <p:spPr>
              <a:xfrm>
                <a:off x="6616" y="3059"/>
                <a:ext cx="8693" cy="1475"/>
              </a:xfrm>
              <a:prstGeom prst="roundRect">
                <a:avLst>
                  <a:gd name="adj" fmla="val 5242"/>
                </a:avLst>
              </a:prstGeom>
              <a:solidFill>
                <a:schemeClr val="bg2">
                  <a:alpha val="2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40000"/>
                  </a:lnSpc>
                </a:pPr>
                <a:r>
                  <a:rPr lang="en-US" sz="1600" dirty="0" err="1">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HWOBC数据集包含大量的甲骨文图像，每个图像都有相应的标签和元数据</a:t>
                </a:r>
                <a:r>
                  <a:rPr lang="en-US" sz="1600"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1600" spc="1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文本框 11"/>
              <p:cNvSpPr txBox="1"/>
              <p:nvPr>
                <p:custDataLst>
                  <p:tags r:id="rId15"/>
                </p:custDataLst>
              </p:nvPr>
            </p:nvSpPr>
            <p:spPr>
              <a:xfrm>
                <a:off x="7515" y="2252"/>
                <a:ext cx="4884" cy="630"/>
              </a:xfrm>
              <a:prstGeom prst="rect">
                <a:avLst/>
              </a:prstGeom>
              <a:noFill/>
            </p:spPr>
            <p:txBody>
              <a:bodyPr wrap="square" lIns="0" tIns="0" rIns="0" bIns="0" rtlCol="0">
                <a:spAutoFit/>
              </a:bodyPr>
              <a:lstStyle/>
              <a:p>
                <a:pPr>
                  <a:lnSpc>
                    <a:spcPct val="130000"/>
                  </a:lnSpc>
                </a:pPr>
                <a:r>
                  <a:rPr lang="zh-CN" altLang="en-US" sz="2000" b="1" dirty="0">
                    <a:latin typeface="Arial" panose="020B0604020202020204" pitchFamily="34" charset="0"/>
                    <a:ea typeface="微软雅黑" panose="020B0503020204020204" pitchFamily="34" charset="-122"/>
                    <a:sym typeface="Arial" panose="020B0604020202020204" pitchFamily="34" charset="0"/>
                  </a:rPr>
                  <a:t>数据集组成</a:t>
                </a:r>
                <a:endParaRPr lang="zh-CN" altLang="en-US" sz="24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5" name="日期占位符 4"/>
          <p:cNvSpPr>
            <a:spLocks noGrp="1"/>
          </p:cNvSpPr>
          <p:nvPr>
            <p:ph type="dt" sz="half" idx="10"/>
          </p:nvPr>
        </p:nvSpPr>
        <p:spPr/>
        <p:txBody>
          <a:bodyPr/>
          <a:lstStyle/>
          <a:p>
            <a:fld id="{83892958-375B-4C4B-A68C-9CD2089C891B}"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2024/10/10</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20" name="图片 19" descr="img6"/>
          <p:cNvPicPr>
            <a:picLocks noChangeAspect="1"/>
          </p:cNvPicPr>
          <p:nvPr/>
        </p:nvPicPr>
        <p:blipFill>
          <a:blip r:embed="rId18"/>
          <a:stretch>
            <a:fillRect/>
          </a:stretch>
        </p:blipFill>
        <p:spPr>
          <a:xfrm>
            <a:off x="767715" y="1629410"/>
            <a:ext cx="3171825" cy="3469005"/>
          </a:xfrm>
          <a:prstGeom prst="rect">
            <a:avLst/>
          </a:prstGeom>
        </p:spPr>
      </p:pic>
      <p:grpSp>
        <p:nvGrpSpPr>
          <p:cNvPr id="39" name="组合 38"/>
          <p:cNvGrpSpPr/>
          <p:nvPr>
            <p:custDataLst>
              <p:tags r:id="rId2"/>
            </p:custDataLst>
          </p:nvPr>
        </p:nvGrpSpPr>
        <p:grpSpPr>
          <a:xfrm>
            <a:off x="4797425" y="2949575"/>
            <a:ext cx="5520055" cy="1510665"/>
            <a:chOff x="6652" y="2115"/>
            <a:chExt cx="8693" cy="2379"/>
          </a:xfrm>
        </p:grpSpPr>
        <p:cxnSp>
          <p:nvCxnSpPr>
            <p:cNvPr id="40" name="直接连接符 39"/>
            <p:cNvCxnSpPr/>
            <p:nvPr>
              <p:custDataLst>
                <p:tags r:id="rId8"/>
              </p:custDataLst>
            </p:nvPr>
          </p:nvCxnSpPr>
          <p:spPr>
            <a:xfrm flipH="1" flipV="1">
              <a:off x="7515" y="2910"/>
              <a:ext cx="2721"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1" name="组合 40"/>
            <p:cNvGrpSpPr/>
            <p:nvPr/>
          </p:nvGrpSpPr>
          <p:grpSpPr>
            <a:xfrm>
              <a:off x="6652" y="2115"/>
              <a:ext cx="8693" cy="2379"/>
              <a:chOff x="6616" y="2155"/>
              <a:chExt cx="8693" cy="2379"/>
            </a:xfrm>
          </p:grpSpPr>
          <p:sp>
            <p:nvSpPr>
              <p:cNvPr id="42" name="任意多边形 41"/>
              <p:cNvSpPr/>
              <p:nvPr>
                <p:custDataLst>
                  <p:tags r:id="rId9"/>
                </p:custDataLst>
              </p:nvPr>
            </p:nvSpPr>
            <p:spPr>
              <a:xfrm>
                <a:off x="6672" y="2155"/>
                <a:ext cx="737" cy="882"/>
              </a:xfrm>
              <a:custGeom>
                <a:avLst/>
                <a:gdLst>
                  <a:gd name="connsiteX0" fmla="*/ 907735 w 2501585"/>
                  <a:gd name="connsiteY0" fmla="*/ 0 h 2993951"/>
                  <a:gd name="connsiteX1" fmla="*/ 1593535 w 2501585"/>
                  <a:gd name="connsiteY1" fmla="*/ 0 h 2993951"/>
                  <a:gd name="connsiteX2" fmla="*/ 1593535 w 2501585"/>
                  <a:gd name="connsiteY2" fmla="*/ 630768 h 2993951"/>
                  <a:gd name="connsiteX3" fmla="*/ 2258915 w 2501585"/>
                  <a:gd name="connsiteY3" fmla="*/ 630768 h 2993951"/>
                  <a:gd name="connsiteX4" fmla="*/ 2501585 w 2501585"/>
                  <a:gd name="connsiteY4" fmla="*/ 2991942 h 2993951"/>
                  <a:gd name="connsiteX5" fmla="*/ 2498637 w 2501585"/>
                  <a:gd name="connsiteY5" fmla="*/ 2991957 h 2993951"/>
                  <a:gd name="connsiteX6" fmla="*/ 2388969 w 2501585"/>
                  <a:gd name="connsiteY6" fmla="*/ 2908347 h 2993951"/>
                  <a:gd name="connsiteX7" fmla="*/ 1250730 w 2501585"/>
                  <a:gd name="connsiteY7" fmla="*/ 2586105 h 2993951"/>
                  <a:gd name="connsiteX8" fmla="*/ 112515 w 2501585"/>
                  <a:gd name="connsiteY8" fmla="*/ 2908203 h 2993951"/>
                  <a:gd name="connsiteX9" fmla="*/ 0 w 2501585"/>
                  <a:gd name="connsiteY9" fmla="*/ 2993951 h 2993951"/>
                  <a:gd name="connsiteX10" fmla="*/ 17491 w 2501585"/>
                  <a:gd name="connsiteY10" fmla="*/ 2397284 h 2993951"/>
                  <a:gd name="connsiteX11" fmla="*/ 242356 w 2501585"/>
                  <a:gd name="connsiteY11" fmla="*/ 630768 h 2993951"/>
                  <a:gd name="connsiteX12" fmla="*/ 907735 w 2501585"/>
                  <a:gd name="connsiteY12" fmla="*/ 630768 h 29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1585" h="2993951">
                    <a:moveTo>
                      <a:pt x="907735" y="0"/>
                    </a:moveTo>
                    <a:lnTo>
                      <a:pt x="1593535" y="0"/>
                    </a:lnTo>
                    <a:lnTo>
                      <a:pt x="1593535" y="630768"/>
                    </a:lnTo>
                    <a:lnTo>
                      <a:pt x="2258915" y="630768"/>
                    </a:lnTo>
                    <a:cubicBezTo>
                      <a:pt x="2462572" y="1429115"/>
                      <a:pt x="2458795" y="2176662"/>
                      <a:pt x="2501585" y="2991942"/>
                    </a:cubicBezTo>
                    <a:lnTo>
                      <a:pt x="2498637" y="2991957"/>
                    </a:lnTo>
                    <a:lnTo>
                      <a:pt x="2388969" y="2908347"/>
                    </a:lnTo>
                    <a:cubicBezTo>
                      <a:pt x="2087559" y="2703075"/>
                      <a:pt x="1679209" y="2586123"/>
                      <a:pt x="1250730" y="2586105"/>
                    </a:cubicBezTo>
                    <a:cubicBezTo>
                      <a:pt x="822290" y="2586089"/>
                      <a:pt x="413953" y="2702987"/>
                      <a:pt x="112515" y="2908203"/>
                    </a:cubicBezTo>
                    <a:lnTo>
                      <a:pt x="0" y="2993951"/>
                    </a:lnTo>
                    <a:lnTo>
                      <a:pt x="17491" y="2397284"/>
                    </a:lnTo>
                    <a:cubicBezTo>
                      <a:pt x="37678" y="1803682"/>
                      <a:pt x="76914" y="1242228"/>
                      <a:pt x="242356" y="630768"/>
                    </a:cubicBezTo>
                    <a:lnTo>
                      <a:pt x="907735" y="6307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02</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3" name="圆角矩形 42"/>
              <p:cNvSpPr/>
              <p:nvPr>
                <p:custDataLst>
                  <p:tags r:id="rId10"/>
                </p:custDataLst>
              </p:nvPr>
            </p:nvSpPr>
            <p:spPr>
              <a:xfrm>
                <a:off x="6616" y="3059"/>
                <a:ext cx="8693" cy="1475"/>
              </a:xfrm>
              <a:prstGeom prst="roundRect">
                <a:avLst>
                  <a:gd name="adj" fmla="val 5242"/>
                </a:avLst>
              </a:prstGeom>
              <a:solidFill>
                <a:schemeClr val="bg2">
                  <a:alpha val="2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chemeClr val="dk1">
                        <a:alpha val="100000"/>
                      </a:schemeClr>
                    </a:solidFill>
                    <a:latin typeface="微软雅黑" panose="020B0503020204020204" pitchFamily="34" charset="-122"/>
                    <a:ea typeface="微软雅黑" panose="020B0503020204020204" pitchFamily="34" charset="-122"/>
                  </a:rPr>
                  <a:t>HWOBC</a:t>
                </a:r>
                <a:r>
                  <a:rPr lang="zh-CN" altLang="en-US" sz="1600" dirty="0">
                    <a:solidFill>
                      <a:schemeClr val="dk1">
                        <a:alpha val="100000"/>
                      </a:schemeClr>
                    </a:solidFill>
                    <a:latin typeface="微软雅黑" panose="020B0503020204020204" pitchFamily="34" charset="-122"/>
                    <a:ea typeface="微软雅黑" panose="020B0503020204020204" pitchFamily="34" charset="-122"/>
                  </a:rPr>
                  <a:t>在字符多样性和完整性方面表现优异，适合用于字符识别模型的训练和古文字学研究。</a:t>
                </a:r>
              </a:p>
            </p:txBody>
          </p:sp>
          <p:sp>
            <p:nvSpPr>
              <p:cNvPr id="44" name="文本框 43"/>
              <p:cNvSpPr txBox="1"/>
              <p:nvPr>
                <p:custDataLst>
                  <p:tags r:id="rId11"/>
                </p:custDataLst>
              </p:nvPr>
            </p:nvSpPr>
            <p:spPr>
              <a:xfrm>
                <a:off x="7515" y="2252"/>
                <a:ext cx="4884" cy="630"/>
              </a:xfrm>
              <a:prstGeom prst="rect">
                <a:avLst/>
              </a:prstGeom>
              <a:noFill/>
            </p:spPr>
            <p:txBody>
              <a:bodyPr wrap="square" lIns="0" tIns="0" rIns="0" bIns="0" rtlCol="0">
                <a:spAutoFit/>
              </a:bodyPr>
              <a:lstStyle/>
              <a:p>
                <a:pPr>
                  <a:lnSpc>
                    <a:spcPct val="130000"/>
                  </a:lnSpc>
                </a:pPr>
                <a:r>
                  <a:rPr lang="zh-CN" altLang="en-US" sz="2000" b="1" dirty="0">
                    <a:latin typeface="Arial" panose="020B0604020202020204" pitchFamily="34" charset="0"/>
                    <a:ea typeface="微软雅黑" panose="020B0503020204020204" pitchFamily="34" charset="-122"/>
                    <a:sym typeface="Arial" panose="020B0604020202020204" pitchFamily="34" charset="0"/>
                  </a:rPr>
                  <a:t>数据集特点</a:t>
                </a:r>
                <a:endParaRPr lang="zh-CN" altLang="en-US" sz="24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46" name="组合 45"/>
          <p:cNvGrpSpPr/>
          <p:nvPr>
            <p:custDataLst>
              <p:tags r:id="rId3"/>
            </p:custDataLst>
          </p:nvPr>
        </p:nvGrpSpPr>
        <p:grpSpPr>
          <a:xfrm>
            <a:off x="5374005" y="4581525"/>
            <a:ext cx="5520055" cy="1510665"/>
            <a:chOff x="6652" y="2115"/>
            <a:chExt cx="8693" cy="2379"/>
          </a:xfrm>
        </p:grpSpPr>
        <p:cxnSp>
          <p:nvCxnSpPr>
            <p:cNvPr id="47" name="直接连接符 46"/>
            <p:cNvCxnSpPr/>
            <p:nvPr>
              <p:custDataLst>
                <p:tags r:id="rId4"/>
              </p:custDataLst>
            </p:nvPr>
          </p:nvCxnSpPr>
          <p:spPr>
            <a:xfrm flipH="1" flipV="1">
              <a:off x="7515" y="2910"/>
              <a:ext cx="2721"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6652" y="2115"/>
              <a:ext cx="8693" cy="2379"/>
              <a:chOff x="6616" y="2155"/>
              <a:chExt cx="8693" cy="2379"/>
            </a:xfrm>
          </p:grpSpPr>
          <p:sp>
            <p:nvSpPr>
              <p:cNvPr id="49" name="任意多边形 48"/>
              <p:cNvSpPr/>
              <p:nvPr>
                <p:custDataLst>
                  <p:tags r:id="rId5"/>
                </p:custDataLst>
              </p:nvPr>
            </p:nvSpPr>
            <p:spPr>
              <a:xfrm>
                <a:off x="6672" y="2155"/>
                <a:ext cx="737" cy="882"/>
              </a:xfrm>
              <a:custGeom>
                <a:avLst/>
                <a:gdLst>
                  <a:gd name="connsiteX0" fmla="*/ 907735 w 2501585"/>
                  <a:gd name="connsiteY0" fmla="*/ 0 h 2993951"/>
                  <a:gd name="connsiteX1" fmla="*/ 1593535 w 2501585"/>
                  <a:gd name="connsiteY1" fmla="*/ 0 h 2993951"/>
                  <a:gd name="connsiteX2" fmla="*/ 1593535 w 2501585"/>
                  <a:gd name="connsiteY2" fmla="*/ 630768 h 2993951"/>
                  <a:gd name="connsiteX3" fmla="*/ 2258915 w 2501585"/>
                  <a:gd name="connsiteY3" fmla="*/ 630768 h 2993951"/>
                  <a:gd name="connsiteX4" fmla="*/ 2501585 w 2501585"/>
                  <a:gd name="connsiteY4" fmla="*/ 2991942 h 2993951"/>
                  <a:gd name="connsiteX5" fmla="*/ 2498637 w 2501585"/>
                  <a:gd name="connsiteY5" fmla="*/ 2991957 h 2993951"/>
                  <a:gd name="connsiteX6" fmla="*/ 2388969 w 2501585"/>
                  <a:gd name="connsiteY6" fmla="*/ 2908347 h 2993951"/>
                  <a:gd name="connsiteX7" fmla="*/ 1250730 w 2501585"/>
                  <a:gd name="connsiteY7" fmla="*/ 2586105 h 2993951"/>
                  <a:gd name="connsiteX8" fmla="*/ 112515 w 2501585"/>
                  <a:gd name="connsiteY8" fmla="*/ 2908203 h 2993951"/>
                  <a:gd name="connsiteX9" fmla="*/ 0 w 2501585"/>
                  <a:gd name="connsiteY9" fmla="*/ 2993951 h 2993951"/>
                  <a:gd name="connsiteX10" fmla="*/ 17491 w 2501585"/>
                  <a:gd name="connsiteY10" fmla="*/ 2397284 h 2993951"/>
                  <a:gd name="connsiteX11" fmla="*/ 242356 w 2501585"/>
                  <a:gd name="connsiteY11" fmla="*/ 630768 h 2993951"/>
                  <a:gd name="connsiteX12" fmla="*/ 907735 w 2501585"/>
                  <a:gd name="connsiteY12" fmla="*/ 630768 h 29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1585" h="2993951">
                    <a:moveTo>
                      <a:pt x="907735" y="0"/>
                    </a:moveTo>
                    <a:lnTo>
                      <a:pt x="1593535" y="0"/>
                    </a:lnTo>
                    <a:lnTo>
                      <a:pt x="1593535" y="630768"/>
                    </a:lnTo>
                    <a:lnTo>
                      <a:pt x="2258915" y="630768"/>
                    </a:lnTo>
                    <a:cubicBezTo>
                      <a:pt x="2462572" y="1429115"/>
                      <a:pt x="2458795" y="2176662"/>
                      <a:pt x="2501585" y="2991942"/>
                    </a:cubicBezTo>
                    <a:lnTo>
                      <a:pt x="2498637" y="2991957"/>
                    </a:lnTo>
                    <a:lnTo>
                      <a:pt x="2388969" y="2908347"/>
                    </a:lnTo>
                    <a:cubicBezTo>
                      <a:pt x="2087559" y="2703075"/>
                      <a:pt x="1679209" y="2586123"/>
                      <a:pt x="1250730" y="2586105"/>
                    </a:cubicBezTo>
                    <a:cubicBezTo>
                      <a:pt x="822290" y="2586089"/>
                      <a:pt x="413953" y="2702987"/>
                      <a:pt x="112515" y="2908203"/>
                    </a:cubicBezTo>
                    <a:lnTo>
                      <a:pt x="0" y="2993951"/>
                    </a:lnTo>
                    <a:lnTo>
                      <a:pt x="17491" y="2397284"/>
                    </a:lnTo>
                    <a:cubicBezTo>
                      <a:pt x="37678" y="1803682"/>
                      <a:pt x="76914" y="1242228"/>
                      <a:pt x="242356" y="630768"/>
                    </a:cubicBezTo>
                    <a:lnTo>
                      <a:pt x="907735" y="6307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03</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50" name="圆角矩形 49"/>
              <p:cNvSpPr/>
              <p:nvPr>
                <p:custDataLst>
                  <p:tags r:id="rId6"/>
                </p:custDataLst>
              </p:nvPr>
            </p:nvSpPr>
            <p:spPr>
              <a:xfrm>
                <a:off x="6616" y="3059"/>
                <a:ext cx="8693" cy="1475"/>
              </a:xfrm>
              <a:prstGeom prst="roundRect">
                <a:avLst>
                  <a:gd name="adj" fmla="val 5242"/>
                </a:avLst>
              </a:prstGeom>
              <a:solidFill>
                <a:schemeClr val="bg2">
                  <a:alpha val="2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40000"/>
                  </a:lnSpc>
                </a:pPr>
                <a:r>
                  <a:rPr lang="en-US" sz="1600" dirty="0" err="1">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HWOBC数据集可以用于甲骨文图像检索、分类、识别等任务，也可以用于研究甲骨文的形状、结构、纹理等特征</a:t>
                </a:r>
                <a:r>
                  <a:rPr lang="en-US" sz="1600"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1600" spc="1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51" name="文本框 50"/>
              <p:cNvSpPr txBox="1"/>
              <p:nvPr>
                <p:custDataLst>
                  <p:tags r:id="rId7"/>
                </p:custDataLst>
              </p:nvPr>
            </p:nvSpPr>
            <p:spPr>
              <a:xfrm>
                <a:off x="7515" y="2252"/>
                <a:ext cx="4884" cy="630"/>
              </a:xfrm>
              <a:prstGeom prst="rect">
                <a:avLst/>
              </a:prstGeom>
              <a:noFill/>
            </p:spPr>
            <p:txBody>
              <a:bodyPr wrap="square" lIns="0" tIns="0" rIns="0" bIns="0" rtlCol="0">
                <a:spAutoFit/>
              </a:bodyPr>
              <a:lstStyle/>
              <a:p>
                <a:pPr>
                  <a:lnSpc>
                    <a:spcPct val="130000"/>
                  </a:lnSpc>
                </a:pPr>
                <a:r>
                  <a:rPr lang="zh-CN" altLang="en-US" sz="2000" b="1" dirty="0">
                    <a:latin typeface="Arial" panose="020B0604020202020204" pitchFamily="34" charset="0"/>
                    <a:ea typeface="微软雅黑" panose="020B0503020204020204" pitchFamily="34" charset="-122"/>
                    <a:sym typeface="Arial" panose="020B0604020202020204" pitchFamily="34" charset="0"/>
                  </a:rPr>
                  <a:t>数据集使场景</a:t>
                </a:r>
                <a:endParaRPr lang="zh-CN" altLang="en-US" sz="24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9</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401" y="310724"/>
            <a:ext cx="4481299" cy="596348"/>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存储与检索流程</a:t>
            </a:r>
            <a:endParaRPr lang="zh-CN" altLang="en-US" sz="3555"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日期占位符 4"/>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2024/10/10</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 name="AutoShape 2"/>
          <p:cNvSpPr/>
          <p:nvPr>
            <p:custDataLst>
              <p:tags r:id="rId1"/>
            </p:custDataLst>
          </p:nvPr>
        </p:nvSpPr>
        <p:spPr>
          <a:xfrm>
            <a:off x="409318" y="1750694"/>
            <a:ext cx="3383487" cy="2043131"/>
          </a:xfrm>
          <a:prstGeom prst="roundRect">
            <a:avLst>
              <a:gd name="adj" fmla="val 8637"/>
            </a:avLst>
          </a:prstGeom>
          <a:solidFill>
            <a:schemeClr val="lt2">
              <a:alpha val="100000"/>
            </a:schemeClr>
          </a:solidFill>
        </p:spPr>
      </p:sp>
      <p:sp>
        <p:nvSpPr>
          <p:cNvPr id="8" name="Freeform 3"/>
          <p:cNvSpPr/>
          <p:nvPr>
            <p:custDataLst>
              <p:tags r:id="rId2"/>
            </p:custDataLst>
          </p:nvPr>
        </p:nvSpPr>
        <p:spPr>
          <a:xfrm>
            <a:off x="322585" y="1711701"/>
            <a:ext cx="803079" cy="908747"/>
          </a:xfrm>
          <a:custGeom>
            <a:avLst/>
            <a:gdLst/>
            <a:ahLst/>
            <a:cxnLst/>
            <a:rect l="l" t="t" r="r" b="b"/>
            <a:pathLst>
              <a:path w="1905000" h="1905000">
                <a:moveTo>
                  <a:pt x="0" y="476250"/>
                </a:moveTo>
                <a:lnTo>
                  <a:pt x="1428750" y="476250"/>
                </a:lnTo>
                <a:cubicBezTo>
                  <a:pt x="1647825" y="476250"/>
                  <a:pt x="1905000" y="695325"/>
                  <a:pt x="1905000" y="952500"/>
                </a:cubicBezTo>
                <a:cubicBezTo>
                  <a:pt x="1905000" y="1171575"/>
                  <a:pt x="1647825" y="1428750"/>
                  <a:pt x="1428750" y="1428750"/>
                </a:cubicBezTo>
                <a:lnTo>
                  <a:pt x="0" y="1428750"/>
                </a:lnTo>
                <a:close/>
              </a:path>
            </a:pathLst>
          </a:custGeom>
          <a:solidFill>
            <a:schemeClr val="accent1">
              <a:alpha val="100000"/>
            </a:schemeClr>
          </a:solidFill>
        </p:spPr>
      </p:sp>
      <p:sp>
        <p:nvSpPr>
          <p:cNvPr id="13" name="TextBox 4"/>
          <p:cNvSpPr txBox="1"/>
          <p:nvPr>
            <p:custDataLst>
              <p:tags r:id="rId3"/>
            </p:custDataLst>
          </p:nvPr>
        </p:nvSpPr>
        <p:spPr>
          <a:xfrm>
            <a:off x="238051" y="1925092"/>
            <a:ext cx="849630" cy="481965"/>
          </a:xfrm>
          <a:prstGeom prst="rect">
            <a:avLst/>
          </a:prstGeom>
        </p:spPr>
        <p:txBody>
          <a:bodyPr vert="horz" wrap="square" lIns="91440" tIns="45720" rIns="91440" bIns="45720" rtlCol="0" anchor="ctr" anchorCtr="0">
            <a:spAutoFit/>
          </a:bodyPr>
          <a:lstStyle/>
          <a:p>
            <a:pPr algn="ctr">
              <a:lnSpc>
                <a:spcPct val="100000"/>
              </a:lnSpc>
              <a:spcBef>
                <a:spcPts val="375"/>
              </a:spcBef>
            </a:pPr>
            <a:r>
              <a:rPr lang="en-US" sz="240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01</a:t>
            </a:r>
          </a:p>
        </p:txBody>
      </p:sp>
      <p:sp>
        <p:nvSpPr>
          <p:cNvPr id="14" name="TextBox 5"/>
          <p:cNvSpPr txBox="1"/>
          <p:nvPr>
            <p:custDataLst>
              <p:tags r:id="rId4"/>
            </p:custDataLst>
          </p:nvPr>
        </p:nvSpPr>
        <p:spPr>
          <a:xfrm>
            <a:off x="1282332" y="1846986"/>
            <a:ext cx="1982702" cy="638175"/>
          </a:xfrm>
          <a:prstGeom prst="rect">
            <a:avLst/>
          </a:prstGeom>
        </p:spPr>
        <p:txBody>
          <a:bodyPr vert="horz" wrap="square" lIns="0" tIns="0" rIns="0" bIns="0" rtlCol="0" anchor="ctr" anchorCtr="0">
            <a:noAutofit/>
          </a:bodyPr>
          <a:lstStyle/>
          <a:p>
            <a:pPr>
              <a:lnSpc>
                <a:spcPct val="120000"/>
              </a:lnSpc>
            </a:pPr>
            <a:r>
              <a:rPr 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图像输入</a:t>
            </a:r>
          </a:p>
        </p:txBody>
      </p:sp>
      <p:sp>
        <p:nvSpPr>
          <p:cNvPr id="15" name="TextBox 6"/>
          <p:cNvSpPr txBox="1"/>
          <p:nvPr>
            <p:custDataLst>
              <p:tags r:id="rId5"/>
            </p:custDataLst>
          </p:nvPr>
        </p:nvSpPr>
        <p:spPr>
          <a:xfrm>
            <a:off x="653490" y="2535815"/>
            <a:ext cx="2929194" cy="1084165"/>
          </a:xfrm>
          <a:prstGeom prst="rect">
            <a:avLst/>
          </a:prstGeom>
        </p:spPr>
        <p:txBody>
          <a:bodyPr vert="horz" wrap="square" lIns="0" tIns="0" rIns="0" bIns="0" rtlCol="0" anchor="t" anchorCtr="0">
            <a:noAutofit/>
          </a:bodyPr>
          <a:lstStyle/>
          <a:p>
            <a:pPr>
              <a:lnSpc>
                <a:spcPct val="140000"/>
              </a:lnSpc>
            </a:pPr>
            <a:r>
              <a:rPr lang="en-US" sz="1600"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用户可以通过上传图像将甲骨文图像输入到系统中。</a:t>
            </a:r>
          </a:p>
        </p:txBody>
      </p:sp>
      <p:sp>
        <p:nvSpPr>
          <p:cNvPr id="16" name="AutoShape 8"/>
          <p:cNvSpPr/>
          <p:nvPr>
            <p:custDataLst>
              <p:tags r:id="rId6"/>
            </p:custDataLst>
          </p:nvPr>
        </p:nvSpPr>
        <p:spPr>
          <a:xfrm>
            <a:off x="4329973" y="1750694"/>
            <a:ext cx="3383487" cy="2043131"/>
          </a:xfrm>
          <a:prstGeom prst="roundRect">
            <a:avLst>
              <a:gd name="adj" fmla="val 8637"/>
            </a:avLst>
          </a:prstGeom>
          <a:solidFill>
            <a:schemeClr val="lt2">
              <a:alpha val="100000"/>
            </a:schemeClr>
          </a:solidFill>
        </p:spPr>
      </p:sp>
      <p:sp>
        <p:nvSpPr>
          <p:cNvPr id="17" name="TextBox 9"/>
          <p:cNvSpPr txBox="1"/>
          <p:nvPr>
            <p:custDataLst>
              <p:tags r:id="rId7"/>
            </p:custDataLst>
          </p:nvPr>
        </p:nvSpPr>
        <p:spPr>
          <a:xfrm>
            <a:off x="5202988" y="1846986"/>
            <a:ext cx="1982702" cy="638175"/>
          </a:xfrm>
          <a:prstGeom prst="rect">
            <a:avLst/>
          </a:prstGeom>
        </p:spPr>
        <p:txBody>
          <a:bodyPr vert="horz" wrap="square" lIns="0" tIns="0" rIns="0" bIns="0" rtlCol="0" anchor="ctr" anchorCtr="0">
            <a:noAutofit/>
          </a:bodyPr>
          <a:lstStyle/>
          <a:p>
            <a:pPr>
              <a:lnSpc>
                <a:spcPct val="120000"/>
              </a:lnSpc>
            </a:pPr>
            <a:r>
              <a:rPr 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特征提取</a:t>
            </a:r>
          </a:p>
        </p:txBody>
      </p:sp>
      <p:sp>
        <p:nvSpPr>
          <p:cNvPr id="18" name="TextBox 10"/>
          <p:cNvSpPr txBox="1"/>
          <p:nvPr>
            <p:custDataLst>
              <p:tags r:id="rId8"/>
            </p:custDataLst>
          </p:nvPr>
        </p:nvSpPr>
        <p:spPr>
          <a:xfrm>
            <a:off x="4574146" y="2535815"/>
            <a:ext cx="2929194" cy="1084165"/>
          </a:xfrm>
          <a:prstGeom prst="rect">
            <a:avLst/>
          </a:prstGeom>
        </p:spPr>
        <p:txBody>
          <a:bodyPr vert="horz" wrap="square" lIns="0" tIns="0" rIns="0" bIns="0" rtlCol="0" anchor="t" anchorCtr="0">
            <a:noAutofit/>
          </a:bodyPr>
          <a:lstStyle/>
          <a:p>
            <a:pPr>
              <a:lnSpc>
                <a:spcPct val="140000"/>
              </a:lnSpc>
            </a:pPr>
            <a:r>
              <a:rPr lang="en-US" sz="1600"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系统会使用深度学习算法（如ResNet）提取图像的特征，生成向量表示。</a:t>
            </a:r>
          </a:p>
        </p:txBody>
      </p:sp>
      <p:sp>
        <p:nvSpPr>
          <p:cNvPr id="19" name="AutoShape 11"/>
          <p:cNvSpPr/>
          <p:nvPr>
            <p:custDataLst>
              <p:tags r:id="rId9"/>
            </p:custDataLst>
          </p:nvPr>
        </p:nvSpPr>
        <p:spPr>
          <a:xfrm>
            <a:off x="8329503" y="1750694"/>
            <a:ext cx="3383487" cy="2043131"/>
          </a:xfrm>
          <a:prstGeom prst="roundRect">
            <a:avLst>
              <a:gd name="adj" fmla="val 8637"/>
            </a:avLst>
          </a:prstGeom>
          <a:solidFill>
            <a:schemeClr val="lt2">
              <a:alpha val="100000"/>
            </a:schemeClr>
          </a:solidFill>
        </p:spPr>
      </p:sp>
      <p:sp>
        <p:nvSpPr>
          <p:cNvPr id="20" name="TextBox 12"/>
          <p:cNvSpPr txBox="1"/>
          <p:nvPr>
            <p:custDataLst>
              <p:tags r:id="rId10"/>
            </p:custDataLst>
          </p:nvPr>
        </p:nvSpPr>
        <p:spPr>
          <a:xfrm>
            <a:off x="9202517" y="1846986"/>
            <a:ext cx="1982702" cy="638175"/>
          </a:xfrm>
          <a:prstGeom prst="rect">
            <a:avLst/>
          </a:prstGeom>
        </p:spPr>
        <p:txBody>
          <a:bodyPr vert="horz" wrap="square" lIns="0" tIns="0" rIns="0" bIns="0" rtlCol="0" anchor="ctr" anchorCtr="0">
            <a:noAutofit/>
          </a:bodyPr>
          <a:lstStyle/>
          <a:p>
            <a:pPr>
              <a:lnSpc>
                <a:spcPct val="120000"/>
              </a:lnSpc>
            </a:pPr>
            <a:r>
              <a:rPr 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向量存储</a:t>
            </a:r>
          </a:p>
        </p:txBody>
      </p:sp>
      <p:sp>
        <p:nvSpPr>
          <p:cNvPr id="21" name="TextBox 13"/>
          <p:cNvSpPr txBox="1"/>
          <p:nvPr>
            <p:custDataLst>
              <p:tags r:id="rId11"/>
            </p:custDataLst>
          </p:nvPr>
        </p:nvSpPr>
        <p:spPr>
          <a:xfrm>
            <a:off x="8573675" y="2535815"/>
            <a:ext cx="2929194" cy="1084165"/>
          </a:xfrm>
          <a:prstGeom prst="rect">
            <a:avLst/>
          </a:prstGeom>
        </p:spPr>
        <p:txBody>
          <a:bodyPr vert="horz" wrap="square" lIns="0" tIns="0" rIns="0" bIns="0" rtlCol="0" anchor="t" anchorCtr="0">
            <a:noAutofit/>
          </a:bodyPr>
          <a:lstStyle/>
          <a:p>
            <a:pPr>
              <a:lnSpc>
                <a:spcPct val="140000"/>
              </a:lnSpc>
            </a:pPr>
            <a:r>
              <a:rPr lang="en-US" sz="160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系统将提取出的向量存储到Milvus向量数据库中，以便后续检索。</a:t>
            </a:r>
          </a:p>
        </p:txBody>
      </p:sp>
      <p:sp>
        <p:nvSpPr>
          <p:cNvPr id="22" name="AutoShape 14"/>
          <p:cNvSpPr/>
          <p:nvPr>
            <p:custDataLst>
              <p:tags r:id="rId12"/>
            </p:custDataLst>
          </p:nvPr>
        </p:nvSpPr>
        <p:spPr>
          <a:xfrm>
            <a:off x="2555300" y="4153018"/>
            <a:ext cx="3383487" cy="2043131"/>
          </a:xfrm>
          <a:prstGeom prst="roundRect">
            <a:avLst>
              <a:gd name="adj" fmla="val 8637"/>
            </a:avLst>
          </a:prstGeom>
          <a:solidFill>
            <a:schemeClr val="lt2">
              <a:alpha val="100000"/>
            </a:schemeClr>
          </a:solidFill>
        </p:spPr>
      </p:sp>
      <p:sp>
        <p:nvSpPr>
          <p:cNvPr id="23" name="TextBox 15"/>
          <p:cNvSpPr txBox="1"/>
          <p:nvPr>
            <p:custDataLst>
              <p:tags r:id="rId13"/>
            </p:custDataLst>
          </p:nvPr>
        </p:nvSpPr>
        <p:spPr>
          <a:xfrm>
            <a:off x="3428315" y="4272147"/>
            <a:ext cx="1982702" cy="638175"/>
          </a:xfrm>
          <a:prstGeom prst="rect">
            <a:avLst/>
          </a:prstGeom>
        </p:spPr>
        <p:txBody>
          <a:bodyPr vert="horz" wrap="square" lIns="0" tIns="0" rIns="0" bIns="0" rtlCol="0" anchor="ctr" anchorCtr="0">
            <a:noAutofit/>
          </a:bodyPr>
          <a:lstStyle/>
          <a:p>
            <a:pPr>
              <a:lnSpc>
                <a:spcPct val="120000"/>
              </a:lnSpc>
            </a:pPr>
            <a:r>
              <a:rPr 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检索请求</a:t>
            </a:r>
          </a:p>
        </p:txBody>
      </p:sp>
      <p:sp>
        <p:nvSpPr>
          <p:cNvPr id="24" name="TextBox 16"/>
          <p:cNvSpPr txBox="1"/>
          <p:nvPr>
            <p:custDataLst>
              <p:tags r:id="rId14"/>
            </p:custDataLst>
          </p:nvPr>
        </p:nvSpPr>
        <p:spPr>
          <a:xfrm>
            <a:off x="2799473" y="4938139"/>
            <a:ext cx="2929194" cy="1084165"/>
          </a:xfrm>
          <a:prstGeom prst="rect">
            <a:avLst/>
          </a:prstGeom>
        </p:spPr>
        <p:txBody>
          <a:bodyPr vert="horz" wrap="square" lIns="0" tIns="0" rIns="0" bIns="0" rtlCol="0" anchor="t" anchorCtr="0">
            <a:noAutofit/>
          </a:bodyPr>
          <a:lstStyle/>
          <a:p>
            <a:pPr>
              <a:lnSpc>
                <a:spcPct val="140000"/>
              </a:lnSpc>
            </a:pPr>
            <a:r>
              <a:rPr lang="en-US" sz="1600"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用户可以通过输入</a:t>
            </a:r>
            <a:r>
              <a:rPr lang="zh-CN" altLang="en-US" sz="1600"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待查询甲骨文图片</a:t>
            </a:r>
            <a:r>
              <a:rPr lang="en-US" sz="1600" dirty="0" err="1">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发送检索请求</a:t>
            </a:r>
            <a:r>
              <a:rPr lang="en-US" sz="1600"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34" name="AutoShape 17"/>
          <p:cNvSpPr/>
          <p:nvPr>
            <p:custDataLst>
              <p:tags r:id="rId15"/>
            </p:custDataLst>
          </p:nvPr>
        </p:nvSpPr>
        <p:spPr>
          <a:xfrm>
            <a:off x="6475955" y="4153018"/>
            <a:ext cx="3383487" cy="2043131"/>
          </a:xfrm>
          <a:prstGeom prst="roundRect">
            <a:avLst>
              <a:gd name="adj" fmla="val 8637"/>
            </a:avLst>
          </a:prstGeom>
          <a:solidFill>
            <a:schemeClr val="lt2">
              <a:alpha val="100000"/>
            </a:schemeClr>
          </a:solidFill>
        </p:spPr>
      </p:sp>
      <p:sp>
        <p:nvSpPr>
          <p:cNvPr id="35" name="TextBox 18"/>
          <p:cNvSpPr txBox="1"/>
          <p:nvPr>
            <p:custDataLst>
              <p:tags r:id="rId16"/>
            </p:custDataLst>
          </p:nvPr>
        </p:nvSpPr>
        <p:spPr>
          <a:xfrm>
            <a:off x="7348970" y="4272147"/>
            <a:ext cx="1982702" cy="638175"/>
          </a:xfrm>
          <a:prstGeom prst="rect">
            <a:avLst/>
          </a:prstGeom>
        </p:spPr>
        <p:txBody>
          <a:bodyPr vert="horz" wrap="square" lIns="0" tIns="0" rIns="0" bIns="0" rtlCol="0" anchor="ctr" anchorCtr="0">
            <a:noAutofit/>
          </a:bodyPr>
          <a:lstStyle/>
          <a:p>
            <a:pPr>
              <a:lnSpc>
                <a:spcPct val="120000"/>
              </a:lnSpc>
            </a:pPr>
            <a:r>
              <a:rPr 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检索结果</a:t>
            </a:r>
          </a:p>
        </p:txBody>
      </p:sp>
      <p:sp>
        <p:nvSpPr>
          <p:cNvPr id="36" name="TextBox 19"/>
          <p:cNvSpPr txBox="1"/>
          <p:nvPr>
            <p:custDataLst>
              <p:tags r:id="rId17"/>
            </p:custDataLst>
          </p:nvPr>
        </p:nvSpPr>
        <p:spPr>
          <a:xfrm>
            <a:off x="6720128" y="4938139"/>
            <a:ext cx="2929194" cy="1084165"/>
          </a:xfrm>
          <a:prstGeom prst="rect">
            <a:avLst/>
          </a:prstGeom>
        </p:spPr>
        <p:txBody>
          <a:bodyPr vert="horz" wrap="square" lIns="0" tIns="0" rIns="0" bIns="0" rtlCol="0" anchor="t" anchorCtr="0">
            <a:noAutofit/>
          </a:bodyPr>
          <a:lstStyle/>
          <a:p>
            <a:pPr>
              <a:lnSpc>
                <a:spcPct val="140000"/>
              </a:lnSpc>
            </a:pPr>
            <a:r>
              <a:rPr lang="en-US" sz="1600"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系统会根据用户的检索请求，从向量数据库中检索出相关的甲骨文图像，并展示给用户。</a:t>
            </a:r>
          </a:p>
        </p:txBody>
      </p:sp>
      <p:sp>
        <p:nvSpPr>
          <p:cNvPr id="37" name="Freeform 20"/>
          <p:cNvSpPr/>
          <p:nvPr>
            <p:custDataLst>
              <p:tags r:id="rId18"/>
            </p:custDataLst>
          </p:nvPr>
        </p:nvSpPr>
        <p:spPr>
          <a:xfrm>
            <a:off x="4264159" y="1711701"/>
            <a:ext cx="803079" cy="908747"/>
          </a:xfrm>
          <a:custGeom>
            <a:avLst/>
            <a:gdLst/>
            <a:ahLst/>
            <a:cxnLst/>
            <a:rect l="l" t="t" r="r" b="b"/>
            <a:pathLst>
              <a:path w="1905000" h="1905000">
                <a:moveTo>
                  <a:pt x="0" y="476250"/>
                </a:moveTo>
                <a:lnTo>
                  <a:pt x="1428750" y="476250"/>
                </a:lnTo>
                <a:cubicBezTo>
                  <a:pt x="1647825" y="476250"/>
                  <a:pt x="1905000" y="695325"/>
                  <a:pt x="1905000" y="952500"/>
                </a:cubicBezTo>
                <a:cubicBezTo>
                  <a:pt x="1905000" y="1171575"/>
                  <a:pt x="1647825" y="1428750"/>
                  <a:pt x="1428750" y="1428750"/>
                </a:cubicBezTo>
                <a:lnTo>
                  <a:pt x="0" y="1428750"/>
                </a:lnTo>
                <a:close/>
              </a:path>
            </a:pathLst>
          </a:custGeom>
          <a:solidFill>
            <a:schemeClr val="accent1">
              <a:alpha val="100000"/>
            </a:schemeClr>
          </a:solidFill>
        </p:spPr>
      </p:sp>
      <p:sp>
        <p:nvSpPr>
          <p:cNvPr id="41" name="TextBox 21"/>
          <p:cNvSpPr txBox="1"/>
          <p:nvPr>
            <p:custDataLst>
              <p:tags r:id="rId19"/>
            </p:custDataLst>
          </p:nvPr>
        </p:nvSpPr>
        <p:spPr>
          <a:xfrm>
            <a:off x="4179624" y="1925092"/>
            <a:ext cx="849630" cy="481965"/>
          </a:xfrm>
          <a:prstGeom prst="rect">
            <a:avLst/>
          </a:prstGeom>
        </p:spPr>
        <p:txBody>
          <a:bodyPr vert="horz" wrap="square" lIns="91440" tIns="45720" rIns="91440" bIns="45720" rtlCol="0" anchor="ctr" anchorCtr="0">
            <a:spAutoFit/>
          </a:bodyPr>
          <a:lstStyle/>
          <a:p>
            <a:pPr algn="ctr">
              <a:lnSpc>
                <a:spcPct val="100000"/>
              </a:lnSpc>
              <a:spcBef>
                <a:spcPts val="375"/>
              </a:spcBef>
            </a:pPr>
            <a:r>
              <a:rPr lang="en-US" sz="240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02</a:t>
            </a:r>
          </a:p>
        </p:txBody>
      </p:sp>
      <p:sp>
        <p:nvSpPr>
          <p:cNvPr id="42" name="Freeform 22"/>
          <p:cNvSpPr/>
          <p:nvPr>
            <p:custDataLst>
              <p:tags r:id="rId20"/>
            </p:custDataLst>
          </p:nvPr>
        </p:nvSpPr>
        <p:spPr>
          <a:xfrm>
            <a:off x="8237284" y="1711701"/>
            <a:ext cx="803079" cy="908747"/>
          </a:xfrm>
          <a:custGeom>
            <a:avLst/>
            <a:gdLst/>
            <a:ahLst/>
            <a:cxnLst/>
            <a:rect l="l" t="t" r="r" b="b"/>
            <a:pathLst>
              <a:path w="1905000" h="1905000">
                <a:moveTo>
                  <a:pt x="0" y="476250"/>
                </a:moveTo>
                <a:lnTo>
                  <a:pt x="1428750" y="476250"/>
                </a:lnTo>
                <a:cubicBezTo>
                  <a:pt x="1647825" y="476250"/>
                  <a:pt x="1905000" y="695325"/>
                  <a:pt x="1905000" y="952500"/>
                </a:cubicBezTo>
                <a:cubicBezTo>
                  <a:pt x="1905000" y="1171575"/>
                  <a:pt x="1647825" y="1428750"/>
                  <a:pt x="1428750" y="1428750"/>
                </a:cubicBezTo>
                <a:lnTo>
                  <a:pt x="0" y="1428750"/>
                </a:lnTo>
                <a:close/>
              </a:path>
            </a:pathLst>
          </a:custGeom>
          <a:solidFill>
            <a:schemeClr val="accent1">
              <a:alpha val="100000"/>
            </a:schemeClr>
          </a:solidFill>
        </p:spPr>
      </p:sp>
      <p:sp>
        <p:nvSpPr>
          <p:cNvPr id="43" name="TextBox 23"/>
          <p:cNvSpPr txBox="1"/>
          <p:nvPr>
            <p:custDataLst>
              <p:tags r:id="rId21"/>
            </p:custDataLst>
          </p:nvPr>
        </p:nvSpPr>
        <p:spPr>
          <a:xfrm>
            <a:off x="8152749" y="1925092"/>
            <a:ext cx="849630" cy="481965"/>
          </a:xfrm>
          <a:prstGeom prst="rect">
            <a:avLst/>
          </a:prstGeom>
        </p:spPr>
        <p:txBody>
          <a:bodyPr vert="horz" wrap="square" lIns="91440" tIns="45720" rIns="91440" bIns="45720" rtlCol="0" anchor="ctr" anchorCtr="0">
            <a:spAutoFit/>
          </a:bodyPr>
          <a:lstStyle/>
          <a:p>
            <a:pPr algn="ctr">
              <a:lnSpc>
                <a:spcPct val="100000"/>
              </a:lnSpc>
              <a:spcBef>
                <a:spcPts val="375"/>
              </a:spcBef>
            </a:pPr>
            <a:r>
              <a:rPr lang="en-US" sz="240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03</a:t>
            </a:r>
          </a:p>
        </p:txBody>
      </p:sp>
      <p:sp>
        <p:nvSpPr>
          <p:cNvPr id="44" name="Freeform 24"/>
          <p:cNvSpPr/>
          <p:nvPr>
            <p:custDataLst>
              <p:tags r:id="rId22"/>
            </p:custDataLst>
          </p:nvPr>
        </p:nvSpPr>
        <p:spPr>
          <a:xfrm>
            <a:off x="2467799" y="4136861"/>
            <a:ext cx="803079" cy="908747"/>
          </a:xfrm>
          <a:custGeom>
            <a:avLst/>
            <a:gdLst/>
            <a:ahLst/>
            <a:cxnLst/>
            <a:rect l="l" t="t" r="r" b="b"/>
            <a:pathLst>
              <a:path w="1905000" h="1905000">
                <a:moveTo>
                  <a:pt x="0" y="476250"/>
                </a:moveTo>
                <a:lnTo>
                  <a:pt x="1428750" y="476250"/>
                </a:lnTo>
                <a:cubicBezTo>
                  <a:pt x="1647825" y="476250"/>
                  <a:pt x="1905000" y="695325"/>
                  <a:pt x="1905000" y="952500"/>
                </a:cubicBezTo>
                <a:cubicBezTo>
                  <a:pt x="1905000" y="1171575"/>
                  <a:pt x="1647825" y="1428750"/>
                  <a:pt x="1428750" y="1428750"/>
                </a:cubicBezTo>
                <a:lnTo>
                  <a:pt x="0" y="1428750"/>
                </a:lnTo>
                <a:close/>
              </a:path>
            </a:pathLst>
          </a:custGeom>
          <a:solidFill>
            <a:schemeClr val="accent1">
              <a:alpha val="100000"/>
            </a:schemeClr>
          </a:solidFill>
        </p:spPr>
      </p:sp>
      <p:sp>
        <p:nvSpPr>
          <p:cNvPr id="45" name="TextBox 25"/>
          <p:cNvSpPr txBox="1"/>
          <p:nvPr>
            <p:custDataLst>
              <p:tags r:id="rId23"/>
            </p:custDataLst>
          </p:nvPr>
        </p:nvSpPr>
        <p:spPr>
          <a:xfrm>
            <a:off x="2383264" y="4350252"/>
            <a:ext cx="849630" cy="481965"/>
          </a:xfrm>
          <a:prstGeom prst="rect">
            <a:avLst/>
          </a:prstGeom>
        </p:spPr>
        <p:txBody>
          <a:bodyPr vert="horz" wrap="square" lIns="91440" tIns="45720" rIns="91440" bIns="45720" rtlCol="0" anchor="ctr" anchorCtr="0">
            <a:spAutoFit/>
          </a:bodyPr>
          <a:lstStyle/>
          <a:p>
            <a:pPr algn="ctr">
              <a:lnSpc>
                <a:spcPct val="100000"/>
              </a:lnSpc>
              <a:spcBef>
                <a:spcPts val="375"/>
              </a:spcBef>
            </a:pPr>
            <a:r>
              <a:rPr lang="en-US" sz="240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04</a:t>
            </a:r>
          </a:p>
        </p:txBody>
      </p:sp>
      <p:sp>
        <p:nvSpPr>
          <p:cNvPr id="46" name="Freeform 26"/>
          <p:cNvSpPr/>
          <p:nvPr>
            <p:custDataLst>
              <p:tags r:id="rId24"/>
            </p:custDataLst>
          </p:nvPr>
        </p:nvSpPr>
        <p:spPr>
          <a:xfrm>
            <a:off x="6398657" y="4136861"/>
            <a:ext cx="803079" cy="908747"/>
          </a:xfrm>
          <a:custGeom>
            <a:avLst/>
            <a:gdLst/>
            <a:ahLst/>
            <a:cxnLst/>
            <a:rect l="l" t="t" r="r" b="b"/>
            <a:pathLst>
              <a:path w="1905000" h="1905000">
                <a:moveTo>
                  <a:pt x="0" y="476250"/>
                </a:moveTo>
                <a:lnTo>
                  <a:pt x="1428750" y="476250"/>
                </a:lnTo>
                <a:cubicBezTo>
                  <a:pt x="1647825" y="476250"/>
                  <a:pt x="1905000" y="695325"/>
                  <a:pt x="1905000" y="952500"/>
                </a:cubicBezTo>
                <a:cubicBezTo>
                  <a:pt x="1905000" y="1171575"/>
                  <a:pt x="1647825" y="1428750"/>
                  <a:pt x="1428750" y="1428750"/>
                </a:cubicBezTo>
                <a:lnTo>
                  <a:pt x="0" y="1428750"/>
                </a:lnTo>
                <a:close/>
              </a:path>
            </a:pathLst>
          </a:custGeom>
          <a:solidFill>
            <a:schemeClr val="accent1">
              <a:alpha val="100000"/>
            </a:schemeClr>
          </a:solidFill>
        </p:spPr>
      </p:sp>
      <p:sp>
        <p:nvSpPr>
          <p:cNvPr id="47" name="TextBox 27"/>
          <p:cNvSpPr txBox="1"/>
          <p:nvPr>
            <p:custDataLst>
              <p:tags r:id="rId25"/>
            </p:custDataLst>
          </p:nvPr>
        </p:nvSpPr>
        <p:spPr>
          <a:xfrm>
            <a:off x="6314122" y="4350252"/>
            <a:ext cx="849630" cy="481965"/>
          </a:xfrm>
          <a:prstGeom prst="rect">
            <a:avLst/>
          </a:prstGeom>
        </p:spPr>
        <p:txBody>
          <a:bodyPr vert="horz" wrap="square" lIns="91440" tIns="45720" rIns="91440" bIns="45720" rtlCol="0" anchor="ctr" anchorCtr="0">
            <a:spAutoFit/>
          </a:bodyPr>
          <a:lstStyle/>
          <a:p>
            <a:pPr algn="ctr">
              <a:lnSpc>
                <a:spcPct val="100000"/>
              </a:lnSpc>
              <a:spcBef>
                <a:spcPts val="375"/>
              </a:spcBef>
            </a:pPr>
            <a:r>
              <a:rPr lang="en-US" sz="240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05</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宽&quot;,&quot;HeaderHeight&quot;:15.0,&quot;FooterHeight&quot;:9.0,&quot;SideMargin&quot;:5.5,&quot;TopMargin&quot;:0.0,&quot;BottomMargin&quot;:0.0,&quot;IntervalMargin&quot;:2.5,&quot;SettingType&quot;:&quot;System&quot;}"/>
  <p:tag name="COMMONDATA" val="eyJoZGlkIjoiN2M0MzQ0MzlmYzZiMTNhOWUxNjg4ODM2OTY2NDM0NWQ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420.06354330708666,&quot;left&quot;:308.01606299212597,&quot;top&quot;:91.75952755905512,&quot;width&quot;:602.1194488188978}"/>
</p:tagLst>
</file>

<file path=ppt/tags/tag100.xml><?xml version="1.0" encoding="utf-8"?>
<p:tagLst xmlns:a="http://schemas.openxmlformats.org/drawingml/2006/main" xmlns:r="http://schemas.openxmlformats.org/officeDocument/2006/relationships" xmlns:p="http://schemas.openxmlformats.org/presentationml/2006/main">
  <p:tag name="KSO_WM_DIAGRAM_VIRTUALLY_FRAME" val="{&quot;height&quot;:317.4752755905512,&quot;left&quot;:590.4486614173228,&quot;top&quot;:113.8263779527559,&quot;width&quot;:330.7057480314964}"/>
</p:tagLst>
</file>

<file path=ppt/tags/tag101.xml><?xml version="1.0" encoding="utf-8"?>
<p:tagLst xmlns:a="http://schemas.openxmlformats.org/drawingml/2006/main" xmlns:r="http://schemas.openxmlformats.org/officeDocument/2006/relationships" xmlns:p="http://schemas.openxmlformats.org/presentationml/2006/main">
  <p:tag name="KSO_WM_DIAGRAM_VIRTUALLY_FRAME" val="{&quot;height&quot;:351.3996062992126,&quot;left&quot;:93.18685039370078,&quot;top&quot;:102.52417322834644,&quot;width&quot;:866.5699212598423}"/>
</p:tagLst>
</file>

<file path=ppt/tags/tag102.xml><?xml version="1.0" encoding="utf-8"?>
<p:tagLst xmlns:a="http://schemas.openxmlformats.org/drawingml/2006/main" xmlns:r="http://schemas.openxmlformats.org/officeDocument/2006/relationships" xmlns:p="http://schemas.openxmlformats.org/presentationml/2006/main">
  <p:tag name="KSO_WM_DIAGRAM_VIRTUALLY_FRAME" val="{&quot;height&quot;:351.3996062992126,&quot;left&quot;:93.18685039370078,&quot;top&quot;:102.52417322834644,&quot;width&quot;:866.5699212598423}"/>
</p:tagLst>
</file>

<file path=ppt/tags/tag103.xml><?xml version="1.0" encoding="utf-8"?>
<p:tagLst xmlns:a="http://schemas.openxmlformats.org/drawingml/2006/main" xmlns:r="http://schemas.openxmlformats.org/officeDocument/2006/relationships" xmlns:p="http://schemas.openxmlformats.org/presentationml/2006/main">
  <p:tag name="KSO_WM_DIAGRAM_VIRTUALLY_FRAME" val="{&quot;height&quot;:317.4752755905512,&quot;left&quot;:590.4486614173228,&quot;top&quot;:113.8263779527559,&quot;width&quot;:330.7057480314964}"/>
</p:tagLst>
</file>

<file path=ppt/tags/tag104.xml><?xml version="1.0" encoding="utf-8"?>
<p:tagLst xmlns:a="http://schemas.openxmlformats.org/drawingml/2006/main" xmlns:r="http://schemas.openxmlformats.org/officeDocument/2006/relationships" xmlns:p="http://schemas.openxmlformats.org/presentationml/2006/main">
  <p:tag name="KSO_WM_DIAGRAM_VIRTUALLY_FRAME" val="{&quot;height&quot;:317.4752755905512,&quot;left&quot;:590.4486614173228,&quot;top&quot;:113.8263779527559,&quot;width&quot;:330.7057480314964}"/>
</p:tagLst>
</file>

<file path=ppt/tags/tag105.xml><?xml version="1.0" encoding="utf-8"?>
<p:tagLst xmlns:a="http://schemas.openxmlformats.org/drawingml/2006/main" xmlns:r="http://schemas.openxmlformats.org/officeDocument/2006/relationships" xmlns:p="http://schemas.openxmlformats.org/presentationml/2006/main">
  <p:tag name="KSO_WM_DIAGRAM_VIRTUALLY_FRAME" val="{&quot;height&quot;:317.4752755905512,&quot;left&quot;:590.4486614173228,&quot;top&quot;:113.8263779527559,&quot;width&quot;:330.7057480314964}"/>
</p:tagLst>
</file>

<file path=ppt/tags/tag106.xml><?xml version="1.0" encoding="utf-8"?>
<p:tagLst xmlns:a="http://schemas.openxmlformats.org/drawingml/2006/main" xmlns:r="http://schemas.openxmlformats.org/officeDocument/2006/relationships" xmlns:p="http://schemas.openxmlformats.org/presentationml/2006/main">
  <p:tag name="KSO_WM_DIAGRAM_VIRTUALLY_FRAME" val="{&quot;height&quot;:317.4752755905512,&quot;left&quot;:590.4486614173228,&quot;top&quot;:113.8263779527559,&quot;width&quot;:330.7057480314964}"/>
</p:tagLst>
</file>

<file path=ppt/tags/tag107.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108.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109.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420.06354330708666,&quot;left&quot;:308.01606299212597,&quot;top&quot;:91.75952755905512,&quot;width&quot;:602.1194488188978}"/>
</p:tagLst>
</file>

<file path=ppt/tags/tag110.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111.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112.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113.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114.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115.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116.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117.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118.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119.xml><?xml version="1.0" encoding="utf-8"?>
<p:tagLst xmlns:a="http://schemas.openxmlformats.org/drawingml/2006/main" xmlns:r="http://schemas.openxmlformats.org/officeDocument/2006/relationships" xmlns:p="http://schemas.openxmlformats.org/presentationml/2006/main">
  <p:tag name="KSO_WM_DIAGRAM_VIRTUALLY_FRAME" val="{&quot;height&quot;:379.2248031496063,&quot;left&quot;:414.7874803149606,&quot;top&quot;:127.71637795275589,&quot;width&quot;:510.0000000000001}"/>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420.06354330708666,&quot;left&quot;:308.01606299212597,&quot;top&quot;:91.75952755905512,&quot;width&quot;:602.1194488188978}"/>
</p:tagLst>
</file>

<file path=ppt/tags/tag120.xml><?xml version="1.0" encoding="utf-8"?>
<p:tagLst xmlns:a="http://schemas.openxmlformats.org/drawingml/2006/main" xmlns:r="http://schemas.openxmlformats.org/officeDocument/2006/relationships" xmlns:p="http://schemas.openxmlformats.org/presentationml/2006/main">
  <p:tag name="KSO_WM_DIAGRAM_VIRTUALLY_FRAME" val="{&quot;height&quot;:379.2248031496063,&quot;left&quot;:414.7874803149606,&quot;top&quot;:127.71637795275589,&quot;width&quot;:510.0000000000001}"/>
</p:tagLst>
</file>

<file path=ppt/tags/tag121.xml><?xml version="1.0" encoding="utf-8"?>
<p:tagLst xmlns:a="http://schemas.openxmlformats.org/drawingml/2006/main" xmlns:r="http://schemas.openxmlformats.org/officeDocument/2006/relationships" xmlns:p="http://schemas.openxmlformats.org/presentationml/2006/main">
  <p:tag name="KSO_WM_DIAGRAM_VIRTUALLY_FRAME" val="{&quot;height&quot;:379.2248031496063,&quot;left&quot;:414.7874803149606,&quot;top&quot;:127.71637795275589,&quot;width&quot;:510.0000000000001}"/>
</p:tagLst>
</file>

<file path=ppt/tags/tag122.xml><?xml version="1.0" encoding="utf-8"?>
<p:tagLst xmlns:a="http://schemas.openxmlformats.org/drawingml/2006/main" xmlns:r="http://schemas.openxmlformats.org/officeDocument/2006/relationships" xmlns:p="http://schemas.openxmlformats.org/presentationml/2006/main">
  <p:tag name="KSO_WM_DIAGRAM_VIRTUALLY_FRAME" val="{&quot;height&quot;:379.2248031496063,&quot;left&quot;:414.7874803149606,&quot;top&quot;:127.71637795275589,&quot;width&quot;:510.0000000000001}"/>
</p:tagLst>
</file>

<file path=ppt/tags/tag123.xml><?xml version="1.0" encoding="utf-8"?>
<p:tagLst xmlns:a="http://schemas.openxmlformats.org/drawingml/2006/main" xmlns:r="http://schemas.openxmlformats.org/officeDocument/2006/relationships" xmlns:p="http://schemas.openxmlformats.org/presentationml/2006/main">
  <p:tag name="KSO_WM_DIAGRAM_VIRTUALLY_FRAME" val="{&quot;height&quot;:379.2248031496063,&quot;left&quot;:414.7874803149606,&quot;top&quot;:127.71637795275589,&quot;width&quot;:510.0000000000001}"/>
</p:tagLst>
</file>

<file path=ppt/tags/tag124.xml><?xml version="1.0" encoding="utf-8"?>
<p:tagLst xmlns:a="http://schemas.openxmlformats.org/drawingml/2006/main" xmlns:r="http://schemas.openxmlformats.org/officeDocument/2006/relationships" xmlns:p="http://schemas.openxmlformats.org/presentationml/2006/main">
  <p:tag name="KSO_WM_DIAGRAM_VIRTUALLY_FRAME" val="{&quot;height&quot;:379.2248031496063,&quot;left&quot;:414.7874803149606,&quot;top&quot;:127.71637795275589,&quot;width&quot;:510.0000000000001}"/>
</p:tagLst>
</file>

<file path=ppt/tags/tag125.xml><?xml version="1.0" encoding="utf-8"?>
<p:tagLst xmlns:a="http://schemas.openxmlformats.org/drawingml/2006/main" xmlns:r="http://schemas.openxmlformats.org/officeDocument/2006/relationships" xmlns:p="http://schemas.openxmlformats.org/presentationml/2006/main">
  <p:tag name="KSO_WM_DIAGRAM_VIRTUALLY_FRAME" val="{&quot;height&quot;:379.2248031496063,&quot;left&quot;:414.7874803149606,&quot;top&quot;:127.71637795275589,&quot;width&quot;:510.0000000000001}"/>
</p:tagLst>
</file>

<file path=ppt/tags/tag126.xml><?xml version="1.0" encoding="utf-8"?>
<p:tagLst xmlns:a="http://schemas.openxmlformats.org/drawingml/2006/main" xmlns:r="http://schemas.openxmlformats.org/officeDocument/2006/relationships" xmlns:p="http://schemas.openxmlformats.org/presentationml/2006/main">
  <p:tag name="KSO_WM_DIAGRAM_VIRTUALLY_FRAME" val="{&quot;height&quot;:379.2248031496063,&quot;left&quot;:414.7874803149606,&quot;top&quot;:127.71637795275589,&quot;width&quot;:510.0000000000001}"/>
</p:tagLst>
</file>

<file path=ppt/tags/tag127.xml><?xml version="1.0" encoding="utf-8"?>
<p:tagLst xmlns:a="http://schemas.openxmlformats.org/drawingml/2006/main" xmlns:r="http://schemas.openxmlformats.org/officeDocument/2006/relationships" xmlns:p="http://schemas.openxmlformats.org/presentationml/2006/main">
  <p:tag name="KSO_WM_DIAGRAM_VIRTUALLY_FRAME" val="{&quot;height&quot;:379.2248031496063,&quot;left&quot;:414.7874803149606,&quot;top&quot;:127.71637795275589,&quot;width&quot;:510.0000000000001}"/>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420.06354330708666,&quot;left&quot;:308.01606299212597,&quot;top&quot;:91.75952755905512,&quot;width&quot;:602.1194488188978}"/>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420.06354330708666,&quot;left&quot;:308.01606299212597,&quot;top&quot;:91.75952755905512,&quot;width&quot;:602.1194488188978}"/>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420.06354330708666,&quot;left&quot;:308.01606299212597,&quot;top&quot;:91.75952755905512,&quot;width&quot;:602.1194488188978}"/>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420.06354330708666,&quot;left&quot;:308.01606299212597,&quot;top&quot;:91.75952755905512,&quot;width&quot;:602.1194488188978}"/>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420.06354330708666,&quot;left&quot;:308.01606299212597,&quot;top&quot;:91.75952755905512,&quot;width&quot;:602.1194488188978}"/>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420.06354330708666,&quot;left&quot;:308.01606299212597,&quot;top&quot;:91.75952755905512,&quot;width&quot;:602.1194488188978}"/>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420.06354330708666,&quot;left&quot;:308.01606299212597,&quot;top&quot;:91.75952755905512,&quot;width&quot;:602.1194488188978}"/>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420.06354330708666,&quot;left&quot;:308.01606299212597,&quot;top&quot;:91.75952755905512,&quot;width&quot;:602.1194488188978}"/>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420.06354330708666,&quot;left&quot;:308.01606299212597,&quot;top&quot;:91.75952755905512,&quot;width&quot;:602.1194488188978}"/>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396.74244094488193,&quot;left&quot;:132.74811023622047,&quot;top&quot;:107.2815748031496,&quot;width&quot;:796}"/>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396.74244094488193,&quot;left&quot;:132.74811023622047,&quot;top&quot;:107.2815748031496,&quot;width&quot;:796}"/>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396.74244094488193,&quot;left&quot;:132.74811023622047,&quot;top&quot;:107.2815748031496,&quot;width&quot;:796}"/>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396.74244094488193,&quot;left&quot;:132.74811023622047,&quot;top&quot;:107.2815748031496,&quot;width&quot;:796}"/>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396.74244094488193,&quot;left&quot;:132.74811023622047,&quot;top&quot;:107.2815748031496,&quot;width&quot;:796}"/>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396.74244094488193,&quot;left&quot;:132.74811023622047,&quot;top&quot;:107.2815748031496,&quot;width&quot;:796}"/>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420.06354330708666,&quot;left&quot;:308.01606299212597,&quot;top&quot;:91.75952755905512,&quot;width&quot;:602.1194488188978}"/>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420.06354330708666,&quot;left&quot;:308.01606299212597,&quot;top&quot;:91.75952755905512,&quot;width&quot;:602.1194488188978}"/>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52.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57.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58.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59.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420.06354330708666,&quot;left&quot;:308.01606299212597,&quot;top&quot;:91.75952755905512,&quot;width&quot;:602.1194488188978}"/>
</p:tagLst>
</file>

<file path=ppt/tags/tag60.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61.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62.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63.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64.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65.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66.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67.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68.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69.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420.06354330708666,&quot;left&quot;:308.01606299212597,&quot;top&quot;:91.75952755905512,&quot;width&quot;:602.1194488188978}"/>
</p:tagLst>
</file>

<file path=ppt/tags/tag70.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71.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72.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73.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74.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75.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76.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77.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78.xml><?xml version="1.0" encoding="utf-8"?>
<p:tagLst xmlns:a="http://schemas.openxmlformats.org/drawingml/2006/main" xmlns:r="http://schemas.openxmlformats.org/officeDocument/2006/relationships" xmlns:p="http://schemas.openxmlformats.org/presentationml/2006/main">
  <p:tag name="KSO_WM_DIAGRAM_VIRTUALLY_FRAME" val="{&quot;height&quot;:356.09023622047243,&quot;left&quot;:343.93307086614163,&quot;top&quot;:139.62582677165355,&quot;width&quot;:567.8195275590551}"/>
</p:tagLst>
</file>

<file path=ppt/tags/tag79.xml><?xml version="1.0" encoding="utf-8"?>
<p:tagLst xmlns:a="http://schemas.openxmlformats.org/drawingml/2006/main" xmlns:r="http://schemas.openxmlformats.org/officeDocument/2006/relationships" xmlns:p="http://schemas.openxmlformats.org/presentationml/2006/main">
  <p:tag name="KSO_WM_DIAGRAM_VIRTUALLY_FRAME" val="{&quot;height&quot;:356.09023622047243,&quot;left&quot;:343.93307086614163,&quot;top&quot;:139.62582677165355,&quot;width&quot;:567.8195275590551}"/>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420.06354330708666,&quot;left&quot;:308.01606299212597,&quot;top&quot;:91.75952755905512,&quot;width&quot;:602.1194488188978}"/>
</p:tagLst>
</file>

<file path=ppt/tags/tag80.xml><?xml version="1.0" encoding="utf-8"?>
<p:tagLst xmlns:a="http://schemas.openxmlformats.org/drawingml/2006/main" xmlns:r="http://schemas.openxmlformats.org/officeDocument/2006/relationships" xmlns:p="http://schemas.openxmlformats.org/presentationml/2006/main">
  <p:tag name="KSO_WM_DIAGRAM_VIRTUALLY_FRAME" val="{&quot;height&quot;:356.09023622047243,&quot;left&quot;:343.93307086614163,&quot;top&quot;:139.62582677165355,&quot;width&quot;:567.8195275590551}"/>
</p:tagLst>
</file>

<file path=ppt/tags/tag81.xml><?xml version="1.0" encoding="utf-8"?>
<p:tagLst xmlns:a="http://schemas.openxmlformats.org/drawingml/2006/main" xmlns:r="http://schemas.openxmlformats.org/officeDocument/2006/relationships" xmlns:p="http://schemas.openxmlformats.org/presentationml/2006/main">
  <p:tag name="KSO_WM_DIAGRAM_VIRTUALLY_FRAME" val="{&quot;height&quot;:356.09023622047243,&quot;left&quot;:343.93307086614163,&quot;top&quot;:139.62582677165355,&quot;width&quot;:567.8195275590551}"/>
</p:tagLst>
</file>

<file path=ppt/tags/tag82.xml><?xml version="1.0" encoding="utf-8"?>
<p:tagLst xmlns:a="http://schemas.openxmlformats.org/drawingml/2006/main" xmlns:r="http://schemas.openxmlformats.org/officeDocument/2006/relationships" xmlns:p="http://schemas.openxmlformats.org/presentationml/2006/main">
  <p:tag name="KSO_WM_DIAGRAM_VIRTUALLY_FRAME" val="{&quot;height&quot;:356.09023622047243,&quot;left&quot;:343.93307086614163,&quot;top&quot;:139.62582677165355,&quot;width&quot;:567.8195275590551}"/>
</p:tagLst>
</file>

<file path=ppt/tags/tag83.xml><?xml version="1.0" encoding="utf-8"?>
<p:tagLst xmlns:a="http://schemas.openxmlformats.org/drawingml/2006/main" xmlns:r="http://schemas.openxmlformats.org/officeDocument/2006/relationships" xmlns:p="http://schemas.openxmlformats.org/presentationml/2006/main">
  <p:tag name="KSO_WM_DIAGRAM_VIRTUALLY_FRAME" val="{&quot;height&quot;:397.75,&quot;left&quot;:582.05,&quot;top&quot;:94.25,&quot;width&quot;:352.2}"/>
</p:tagLst>
</file>

<file path=ppt/tags/tag84.xml><?xml version="1.0" encoding="utf-8"?>
<p:tagLst xmlns:a="http://schemas.openxmlformats.org/drawingml/2006/main" xmlns:r="http://schemas.openxmlformats.org/officeDocument/2006/relationships" xmlns:p="http://schemas.openxmlformats.org/presentationml/2006/main">
  <p:tag name="KSO_WM_DIAGRAM_VIRTUALLY_FRAME" val="{&quot;height&quot;:397.75,&quot;left&quot;:582.05,&quot;top&quot;:94.25,&quot;width&quot;:352.2}"/>
</p:tagLst>
</file>

<file path=ppt/tags/tag85.xml><?xml version="1.0" encoding="utf-8"?>
<p:tagLst xmlns:a="http://schemas.openxmlformats.org/drawingml/2006/main" xmlns:r="http://schemas.openxmlformats.org/officeDocument/2006/relationships" xmlns:p="http://schemas.openxmlformats.org/presentationml/2006/main">
  <p:tag name="KSO_WM_DIAGRAM_VIRTUALLY_FRAME" val="{&quot;height&quot;:397.75,&quot;left&quot;:582.05,&quot;top&quot;:94.25,&quot;width&quot;:352.2}"/>
</p:tagLst>
</file>

<file path=ppt/tags/tag86.xml><?xml version="1.0" encoding="utf-8"?>
<p:tagLst xmlns:a="http://schemas.openxmlformats.org/drawingml/2006/main" xmlns:r="http://schemas.openxmlformats.org/officeDocument/2006/relationships" xmlns:p="http://schemas.openxmlformats.org/presentationml/2006/main">
  <p:tag name="KSO_WM_DIAGRAM_VIRTUALLY_FRAME" val="{&quot;height&quot;:397.75,&quot;left&quot;:582.05,&quot;top&quot;:94.25,&quot;width&quot;:352.2}"/>
</p:tagLst>
</file>

<file path=ppt/tags/tag87.xml><?xml version="1.0" encoding="utf-8"?>
<p:tagLst xmlns:a="http://schemas.openxmlformats.org/drawingml/2006/main" xmlns:r="http://schemas.openxmlformats.org/officeDocument/2006/relationships" xmlns:p="http://schemas.openxmlformats.org/presentationml/2006/main">
  <p:tag name="KSO_WM_DIAGRAM_VIRTUALLY_FRAME" val="{&quot;height&quot;:397.75,&quot;left&quot;:582.05,&quot;top&quot;:94.25,&quot;width&quot;:352.2}"/>
</p:tagLst>
</file>

<file path=ppt/tags/tag88.xml><?xml version="1.0" encoding="utf-8"?>
<p:tagLst xmlns:a="http://schemas.openxmlformats.org/drawingml/2006/main" xmlns:r="http://schemas.openxmlformats.org/officeDocument/2006/relationships" xmlns:p="http://schemas.openxmlformats.org/presentationml/2006/main">
  <p:tag name="KSO_WM_DIAGRAM_VIRTUALLY_FRAME" val="{&quot;height&quot;:397.75,&quot;left&quot;:582.05,&quot;top&quot;:94.25,&quot;width&quot;:352.2}"/>
</p:tagLst>
</file>

<file path=ppt/tags/tag89.xml><?xml version="1.0" encoding="utf-8"?>
<p:tagLst xmlns:a="http://schemas.openxmlformats.org/drawingml/2006/main" xmlns:r="http://schemas.openxmlformats.org/officeDocument/2006/relationships" xmlns:p="http://schemas.openxmlformats.org/presentationml/2006/main">
  <p:tag name="KSO_WM_DIAGRAM_VIRTUALLY_FRAME" val="{&quot;height&quot;:351.3996062992126,&quot;left&quot;:93.18685039370078,&quot;top&quot;:102.52417322834644,&quot;width&quot;:866.5699212598423}"/>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420.06354330708666,&quot;left&quot;:308.01606299212597,&quot;top&quot;:91.75952755905512,&quot;width&quot;:602.1194488188978}"/>
</p:tagLst>
</file>

<file path=ppt/tags/tag90.xml><?xml version="1.0" encoding="utf-8"?>
<p:tagLst xmlns:a="http://schemas.openxmlformats.org/drawingml/2006/main" xmlns:r="http://schemas.openxmlformats.org/officeDocument/2006/relationships" xmlns:p="http://schemas.openxmlformats.org/presentationml/2006/main">
  <p:tag name="KSO_WM_DIAGRAM_VIRTUALLY_FRAME" val="{&quot;height&quot;:351.3996062992126,&quot;left&quot;:93.18685039370078,&quot;top&quot;:102.52417322834644,&quot;width&quot;:866.5699212598423}"/>
</p:tagLst>
</file>

<file path=ppt/tags/tag91.xml><?xml version="1.0" encoding="utf-8"?>
<p:tagLst xmlns:a="http://schemas.openxmlformats.org/drawingml/2006/main" xmlns:r="http://schemas.openxmlformats.org/officeDocument/2006/relationships" xmlns:p="http://schemas.openxmlformats.org/presentationml/2006/main">
  <p:tag name="KSO_WM_DIAGRAM_VIRTUALLY_FRAME" val="{&quot;height&quot;:397.75,&quot;left&quot;:582.05,&quot;top&quot;:94.25,&quot;width&quot;:352.2}"/>
</p:tagLst>
</file>

<file path=ppt/tags/tag92.xml><?xml version="1.0" encoding="utf-8"?>
<p:tagLst xmlns:a="http://schemas.openxmlformats.org/drawingml/2006/main" xmlns:r="http://schemas.openxmlformats.org/officeDocument/2006/relationships" xmlns:p="http://schemas.openxmlformats.org/presentationml/2006/main">
  <p:tag name="KSO_WM_DIAGRAM_VIRTUALLY_FRAME" val="{&quot;height&quot;:397.75,&quot;left&quot;:582.05,&quot;top&quot;:94.25,&quot;width&quot;:352.2}"/>
</p:tagLst>
</file>

<file path=ppt/tags/tag93.xml><?xml version="1.0" encoding="utf-8"?>
<p:tagLst xmlns:a="http://schemas.openxmlformats.org/drawingml/2006/main" xmlns:r="http://schemas.openxmlformats.org/officeDocument/2006/relationships" xmlns:p="http://schemas.openxmlformats.org/presentationml/2006/main">
  <p:tag name="KSO_WM_DIAGRAM_VIRTUALLY_FRAME" val="{&quot;height&quot;:397.75,&quot;left&quot;:582.05,&quot;top&quot;:94.25,&quot;width&quot;:352.2}"/>
</p:tagLst>
</file>

<file path=ppt/tags/tag94.xml><?xml version="1.0" encoding="utf-8"?>
<p:tagLst xmlns:a="http://schemas.openxmlformats.org/drawingml/2006/main" xmlns:r="http://schemas.openxmlformats.org/officeDocument/2006/relationships" xmlns:p="http://schemas.openxmlformats.org/presentationml/2006/main">
  <p:tag name="KSO_WM_DIAGRAM_VIRTUALLY_FRAME" val="{&quot;height&quot;:397.75,&quot;left&quot;:582.05,&quot;top&quot;:94.25,&quot;width&quot;:352.2}"/>
</p:tagLst>
</file>

<file path=ppt/tags/tag95.xml><?xml version="1.0" encoding="utf-8"?>
<p:tagLst xmlns:a="http://schemas.openxmlformats.org/drawingml/2006/main" xmlns:r="http://schemas.openxmlformats.org/officeDocument/2006/relationships" xmlns:p="http://schemas.openxmlformats.org/presentationml/2006/main">
  <p:tag name="KSO_WM_DIAGRAM_VIRTUALLY_FRAME" val="{&quot;height&quot;:351.3996062992126,&quot;left&quot;:93.18685039370078,&quot;top&quot;:102.52417322834644,&quot;width&quot;:866.5699212598423}"/>
</p:tagLst>
</file>

<file path=ppt/tags/tag96.xml><?xml version="1.0" encoding="utf-8"?>
<p:tagLst xmlns:a="http://schemas.openxmlformats.org/drawingml/2006/main" xmlns:r="http://schemas.openxmlformats.org/officeDocument/2006/relationships" xmlns:p="http://schemas.openxmlformats.org/presentationml/2006/main">
  <p:tag name="KSO_WM_DIAGRAM_VIRTUALLY_FRAME" val="{&quot;height&quot;:351.3996062992126,&quot;left&quot;:93.18685039370078,&quot;top&quot;:102.52417322834644,&quot;width&quot;:866.5699212598423}"/>
</p:tagLst>
</file>

<file path=ppt/tags/tag97.xml><?xml version="1.0" encoding="utf-8"?>
<p:tagLst xmlns:a="http://schemas.openxmlformats.org/drawingml/2006/main" xmlns:r="http://schemas.openxmlformats.org/officeDocument/2006/relationships" xmlns:p="http://schemas.openxmlformats.org/presentationml/2006/main">
  <p:tag name="KSO_WM_DIAGRAM_VIRTUALLY_FRAME" val="{&quot;height&quot;:317.4752755905512,&quot;left&quot;:590.4486614173228,&quot;top&quot;:113.8263779527559,&quot;width&quot;:330.7057480314964}"/>
</p:tagLst>
</file>

<file path=ppt/tags/tag98.xml><?xml version="1.0" encoding="utf-8"?>
<p:tagLst xmlns:a="http://schemas.openxmlformats.org/drawingml/2006/main" xmlns:r="http://schemas.openxmlformats.org/officeDocument/2006/relationships" xmlns:p="http://schemas.openxmlformats.org/presentationml/2006/main">
  <p:tag name="KSO_WM_DIAGRAM_VIRTUALLY_FRAME" val="{&quot;height&quot;:317.4752755905512,&quot;left&quot;:590.4486614173228,&quot;top&quot;:113.8263779527559,&quot;width&quot;:330.7057480314964}"/>
</p:tagLst>
</file>

<file path=ppt/tags/tag99.xml><?xml version="1.0" encoding="utf-8"?>
<p:tagLst xmlns:a="http://schemas.openxmlformats.org/drawingml/2006/main" xmlns:r="http://schemas.openxmlformats.org/officeDocument/2006/relationships" xmlns:p="http://schemas.openxmlformats.org/presentationml/2006/main">
  <p:tag name="KSO_WM_DIAGRAM_VIRTUALLY_FRAME" val="{&quot;height&quot;:317.4752755905512,&quot;left&quot;:590.4486614173228,&quot;top&quot;:113.8263779527559,&quot;width&quot;:330.7057480314964}"/>
</p:tagLst>
</file>

<file path=ppt/theme/theme1.xml><?xml version="1.0" encoding="utf-8"?>
<a:theme xmlns:a="http://schemas.openxmlformats.org/drawingml/2006/main" name="Office 主题">
  <a:themeElements>
    <a:clrScheme name="自定义 5">
      <a:dk1>
        <a:srgbClr val="000000"/>
      </a:dk1>
      <a:lt1>
        <a:srgbClr val="FFFFFF"/>
      </a:lt1>
      <a:dk2>
        <a:srgbClr val="778495"/>
      </a:dk2>
      <a:lt2>
        <a:srgbClr val="F0F0F0"/>
      </a:lt2>
      <a:accent1>
        <a:srgbClr val="702C07"/>
      </a:accent1>
      <a:accent2>
        <a:srgbClr val="B8243D"/>
      </a:accent2>
      <a:accent3>
        <a:srgbClr val="F8E9D6"/>
      </a:accent3>
      <a:accent4>
        <a:srgbClr val="797979"/>
      </a:accent4>
      <a:accent5>
        <a:srgbClr val="A5A5A5"/>
      </a:accent5>
      <a:accent6>
        <a:srgbClr val="C9C9C9"/>
      </a:accent6>
      <a:hlink>
        <a:srgbClr val="933319"/>
      </a:hlink>
      <a:folHlink>
        <a:srgbClr val="BFBFBF"/>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TotalTime>
  <Words>938</Words>
  <Application>Microsoft Office PowerPoint</Application>
  <PresentationFormat>宽屏</PresentationFormat>
  <Paragraphs>211</Paragraphs>
  <Slides>23</Slides>
  <Notes>22</Notes>
  <HiddenSlides>0</HiddenSlides>
  <MMClips>0</MMClips>
  <ScaleCrop>false</ScaleCrop>
  <HeadingPairs>
    <vt:vector size="6" baseType="variant">
      <vt:variant>
        <vt:lpstr>已用的字体</vt:lpstr>
      </vt:variant>
      <vt:variant>
        <vt:i4>8</vt:i4>
      </vt:variant>
      <vt:variant>
        <vt:lpstr>主题</vt:lpstr>
      </vt:variant>
      <vt:variant>
        <vt:i4>4</vt:i4>
      </vt:variant>
      <vt:variant>
        <vt:lpstr>幻灯片标题</vt:lpstr>
      </vt:variant>
      <vt:variant>
        <vt:i4>23</vt:i4>
      </vt:variant>
    </vt:vector>
  </HeadingPairs>
  <TitlesOfParts>
    <vt:vector size="35" baseType="lpstr">
      <vt:lpstr>华文宋体</vt:lpstr>
      <vt:lpstr>思源黑体 CN Heavy</vt:lpstr>
      <vt:lpstr>微软雅黑</vt:lpstr>
      <vt:lpstr>Arial</vt:lpstr>
      <vt:lpstr>Arial Black</vt:lpstr>
      <vt:lpstr>Calibri</vt:lpstr>
      <vt:lpstr>Calibri Light</vt:lpstr>
      <vt:lpstr>Times New Roman</vt:lpstr>
      <vt:lpstr>Office 主题</vt:lpstr>
      <vt:lpstr>1_OfficePLUS</vt:lpstr>
      <vt:lpstr>2_OfficePLUS</vt:lpstr>
      <vt:lpstr>2_Office 主题</vt:lpstr>
      <vt:lpstr>PowerPoint 演示文稿</vt:lpstr>
      <vt:lpstr>PowerPoint 演示文稿</vt:lpstr>
      <vt:lpstr>PowerPoint 演示文稿</vt:lpstr>
      <vt:lpstr>研究背景</vt:lpstr>
      <vt:lpstr>研究意义</vt:lpstr>
      <vt:lpstr>研究内容</vt:lpstr>
      <vt:lpstr>PowerPoint 演示文稿</vt:lpstr>
      <vt:lpstr>HWOBC数据集介绍</vt:lpstr>
      <vt:lpstr>存储与检索流程</vt:lpstr>
      <vt:lpstr>存储与检索流程</vt:lpstr>
      <vt:lpstr>Input与Output示例</vt:lpstr>
      <vt:lpstr>演示示例</vt:lpstr>
      <vt:lpstr>PowerPoint 演示文稿</vt:lpstr>
      <vt:lpstr>检索结果</vt:lpstr>
      <vt:lpstr>Milvus各项结果指标</vt:lpstr>
      <vt:lpstr>时间对比</vt:lpstr>
      <vt:lpstr>Precision-Recall Curve对比</vt:lpstr>
      <vt:lpstr>Milvus与LSH的各项评估指标对比</vt:lpstr>
      <vt:lpstr>PowerPoint 演示文稿</vt:lpstr>
      <vt:lpstr>研究成果总结</vt:lpstr>
      <vt:lpstr>实际应用价值</vt:lpstr>
      <vt:lpstr>未来工作展望</vt:lpstr>
      <vt:lpstr>PowerPoint 演示文稿</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China</dc:creator>
  <cp:lastModifiedBy>boyong wang</cp:lastModifiedBy>
  <cp:revision>388</cp:revision>
  <dcterms:created xsi:type="dcterms:W3CDTF">2020-04-14T04:48:00Z</dcterms:created>
  <dcterms:modified xsi:type="dcterms:W3CDTF">2024-10-10T10:35:33Z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2052-12.1.0.18543</vt:lpwstr>
  </property>
  <property fmtid="{D5CDD505-2E9C-101B-9397-08002B2CF9AE}" pid="3" name="ICV">
    <vt:lpwstr>A6ED4870787E460AA900FEB5A235543F_12</vt:lpwstr>
  </property>
</Properties>
</file>